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75" r:id="rId2"/>
    <p:sldId id="261" r:id="rId3"/>
    <p:sldId id="262" r:id="rId4"/>
    <p:sldId id="276" r:id="rId5"/>
    <p:sldId id="268" r:id="rId6"/>
    <p:sldId id="274" r:id="rId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A4A3A4"/>
          </p15:clr>
        </p15:guide>
        <p15:guide id="3" orient="horz" userDrawn="1">
          <p15:clr>
            <a:srgbClr val="9AA0A6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jesYb2/LJ3vnXl7RRbEYr3/bSff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N SHELTO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FA3"/>
    <a:srgbClr val="FFD93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F2296CE-4946-431A-B97B-62DB11CAEC4E}">
  <a:tblStyle styleId="{9F2296CE-4946-431A-B97B-62DB11CAEC4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9"/>
    <p:restoredTop sz="94566"/>
  </p:normalViewPr>
  <p:slideViewPr>
    <p:cSldViewPr snapToGrid="0">
      <p:cViewPr>
        <p:scale>
          <a:sx n="110" d="100"/>
          <a:sy n="110" d="100"/>
        </p:scale>
        <p:origin x="2216" y="1848"/>
      </p:cViewPr>
      <p:guideLst>
        <p:guide pos="3840"/>
        <p:guide orient="horz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31" Type="http://customschemas.google.com/relationships/presentationmetadata" Target="metadata"/><Relationship Id="rId32" Type="http://schemas.openxmlformats.org/officeDocument/2006/relationships/commentAuthors" Target="commentAuthors.xml"/><Relationship Id="rId33" Type="http://schemas.openxmlformats.org/officeDocument/2006/relationships/presProps" Target="presProps.xml"/><Relationship Id="rId3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4" name="Google Shape;13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1198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5" name="Google Shape;14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" name="Google Shape;15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" name="Google Shape;15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19290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9" name="Google Shape;20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3" name="Google Shape;263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 sz="2400"/>
            </a:lvl1pPr>
            <a:lvl2pPr lvl="1" algn="ctr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7"/>
          <p:cNvSpPr txBox="1">
            <a:spLocks noGrp="1"/>
          </p:cNvSpPr>
          <p:nvPr>
            <p:ph type="sldNum" idx="12"/>
          </p:nvPr>
        </p:nvSpPr>
        <p:spPr>
          <a:xfrm>
            <a:off x="11474244" y="6416851"/>
            <a:ext cx="5980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8"/>
          <p:cNvSpPr txBox="1">
            <a:spLocks noGrp="1"/>
          </p:cNvSpPr>
          <p:nvPr>
            <p:ph type="title"/>
          </p:nvPr>
        </p:nvSpPr>
        <p:spPr>
          <a:xfrm>
            <a:off x="838200" y="2313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8"/>
          <p:cNvSpPr txBox="1">
            <a:spLocks noGrp="1"/>
          </p:cNvSpPr>
          <p:nvPr>
            <p:ph type="body" idx="1"/>
          </p:nvPr>
        </p:nvSpPr>
        <p:spPr>
          <a:xfrm>
            <a:off x="838200" y="1964173"/>
            <a:ext cx="10515600" cy="46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95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Char char="▪"/>
              <a:defRPr/>
            </a:lvl1pPr>
            <a:lvl2pPr marL="914400" lvl="1" indent="-381000" algn="l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SzPts val="2400"/>
              <a:buFont typeface="Arial"/>
              <a:buChar char="•"/>
              <a:defRPr/>
            </a:lvl2pPr>
            <a:lvl3pPr marL="1371600" lvl="2" indent="-355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Arial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Arial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Arial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28"/>
          <p:cNvSpPr txBox="1">
            <a:spLocks noGrp="1"/>
          </p:cNvSpPr>
          <p:nvPr>
            <p:ph type="sldNum" idx="12"/>
          </p:nvPr>
        </p:nvSpPr>
        <p:spPr>
          <a:xfrm>
            <a:off x="11474244" y="6416851"/>
            <a:ext cx="5980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sldNum" idx="12"/>
          </p:nvPr>
        </p:nvSpPr>
        <p:spPr>
          <a:xfrm>
            <a:off x="11474244" y="6423939"/>
            <a:ext cx="5980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0"/>
          <p:cNvSpPr txBox="1">
            <a:spLocks noGrp="1"/>
          </p:cNvSpPr>
          <p:nvPr>
            <p:ph type="title"/>
          </p:nvPr>
        </p:nvSpPr>
        <p:spPr>
          <a:xfrm>
            <a:off x="838200" y="26062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005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700"/>
              <a:buChar char="▪"/>
              <a:defRPr/>
            </a:lvl1pPr>
            <a:lvl2pPr marL="914400" lvl="1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005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700"/>
              <a:buChar char="▪"/>
              <a:defRPr/>
            </a:lvl1pPr>
            <a:lvl2pPr marL="914400" lvl="1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11474244" y="6423939"/>
            <a:ext cx="5980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1"/>
          <p:cNvSpPr txBox="1">
            <a:spLocks noGrp="1"/>
          </p:cNvSpPr>
          <p:nvPr>
            <p:ph type="title"/>
          </p:nvPr>
        </p:nvSpPr>
        <p:spPr>
          <a:xfrm>
            <a:off x="838200" y="26062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31"/>
          <p:cNvSpPr txBox="1">
            <a:spLocks noGrp="1"/>
          </p:cNvSpPr>
          <p:nvPr>
            <p:ph type="sldNum" idx="12"/>
          </p:nvPr>
        </p:nvSpPr>
        <p:spPr>
          <a:xfrm>
            <a:off x="11474244" y="6423939"/>
            <a:ext cx="5980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5334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4800"/>
              <a:buChar char="▪"/>
              <a:defRPr sz="3200"/>
            </a:lvl1pPr>
            <a:lvl2pPr marL="914400" lvl="1" indent="-406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•"/>
              <a:defRPr sz="2800"/>
            </a:lvl2pPr>
            <a:lvl3pPr marL="1371600" lvl="2" indent="-3810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8" name="Google Shape;48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600"/>
            </a:lvl1pPr>
            <a:lvl2pPr marL="914400" lvl="1" indent="-228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9" name="Google Shape;49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33"/>
          <p:cNvSpPr txBox="1">
            <a:spLocks noGrp="1"/>
          </p:cNvSpPr>
          <p:nvPr>
            <p:ph type="sldNum" idx="12"/>
          </p:nvPr>
        </p:nvSpPr>
        <p:spPr>
          <a:xfrm>
            <a:off x="11474244" y="6423939"/>
            <a:ext cx="5980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B1CEFD"/>
              </a:buClr>
              <a:buSzPts val="48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B1CEFD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B1CEFD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B1CEFD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B1CEFD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600"/>
            </a:lvl1pPr>
            <a:lvl2pPr marL="914400" lvl="1" indent="-228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34"/>
          <p:cNvSpPr txBox="1">
            <a:spLocks noGrp="1"/>
          </p:cNvSpPr>
          <p:nvPr>
            <p:ph type="sldNum" idx="12"/>
          </p:nvPr>
        </p:nvSpPr>
        <p:spPr>
          <a:xfrm>
            <a:off x="11474244" y="6423939"/>
            <a:ext cx="5980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5"/>
          <p:cNvSpPr txBox="1">
            <a:spLocks noGrp="1"/>
          </p:cNvSpPr>
          <p:nvPr>
            <p:ph type="title"/>
          </p:nvPr>
        </p:nvSpPr>
        <p:spPr>
          <a:xfrm>
            <a:off x="838200" y="26062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5"/>
          <p:cNvSpPr txBox="1">
            <a:spLocks noGrp="1"/>
          </p:cNvSpPr>
          <p:nvPr>
            <p:ph type="body" idx="1"/>
          </p:nvPr>
        </p:nvSpPr>
        <p:spPr>
          <a:xfrm rot="5400000">
            <a:off x="3759922" y="-957548"/>
            <a:ext cx="4672157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005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700"/>
              <a:buChar char="▪"/>
              <a:defRPr/>
            </a:lvl1pPr>
            <a:lvl2pPr marL="914400" lvl="1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35"/>
          <p:cNvSpPr txBox="1">
            <a:spLocks noGrp="1"/>
          </p:cNvSpPr>
          <p:nvPr>
            <p:ph type="sldNum" idx="12"/>
          </p:nvPr>
        </p:nvSpPr>
        <p:spPr>
          <a:xfrm>
            <a:off x="11474244" y="6423939"/>
            <a:ext cx="5980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005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700"/>
              <a:buChar char="▪"/>
              <a:defRPr/>
            </a:lvl1pPr>
            <a:lvl2pPr marL="914400" lvl="1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6"/>
          <p:cNvSpPr txBox="1">
            <a:spLocks noGrp="1"/>
          </p:cNvSpPr>
          <p:nvPr>
            <p:ph type="sldNum" idx="12"/>
          </p:nvPr>
        </p:nvSpPr>
        <p:spPr>
          <a:xfrm>
            <a:off x="11474244" y="6423939"/>
            <a:ext cx="5980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/>
          <p:nvPr/>
        </p:nvSpPr>
        <p:spPr>
          <a:xfrm>
            <a:off x="0" y="0"/>
            <a:ext cx="12191999" cy="1699986"/>
          </a:xfrm>
          <a:prstGeom prst="rect">
            <a:avLst/>
          </a:prstGeom>
          <a:solidFill>
            <a:srgbClr val="0041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6"/>
          <p:cNvSpPr txBox="1">
            <a:spLocks noGrp="1"/>
          </p:cNvSpPr>
          <p:nvPr>
            <p:ph type="title"/>
          </p:nvPr>
        </p:nvSpPr>
        <p:spPr>
          <a:xfrm>
            <a:off x="838200" y="26062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6"/>
          <p:cNvSpPr txBox="1">
            <a:spLocks noGrp="1"/>
          </p:cNvSpPr>
          <p:nvPr>
            <p:ph type="body" idx="1"/>
          </p:nvPr>
        </p:nvSpPr>
        <p:spPr>
          <a:xfrm>
            <a:off x="838200" y="1964173"/>
            <a:ext cx="10515600" cy="4672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953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B1CEFD"/>
              </a:buClr>
              <a:buSzPts val="42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B1CEF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B1CEF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B1CEF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B1CEF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sldNum" idx="12"/>
          </p:nvPr>
        </p:nvSpPr>
        <p:spPr>
          <a:xfrm>
            <a:off x="11474244" y="6423939"/>
            <a:ext cx="5980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" name="Google Shape;14;p26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95211" y="6358267"/>
            <a:ext cx="1334499" cy="33926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microsoft.com/office/2007/relationships/hdphoto" Target="../media/hdphoto1.wdp"/><Relationship Id="rId5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tiff"/><Relationship Id="rId6" Type="http://schemas.openxmlformats.org/officeDocument/2006/relationships/image" Target="../media/image9.tiff"/><Relationship Id="rId7" Type="http://schemas.openxmlformats.org/officeDocument/2006/relationships/image" Target="../media/image10.jpeg"/><Relationship Id="rId8" Type="http://schemas.microsoft.com/office/2007/relationships/hdphoto" Target="../media/hdphoto2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"/>
          <p:cNvSpPr txBox="1">
            <a:spLocks noGrp="1"/>
          </p:cNvSpPr>
          <p:nvPr>
            <p:ph type="sldNum" idx="12"/>
          </p:nvPr>
        </p:nvSpPr>
        <p:spPr>
          <a:xfrm>
            <a:off x="11463407" y="6521024"/>
            <a:ext cx="5980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15" name="Google Shape;139;p1"/>
          <p:cNvSpPr txBox="1"/>
          <p:nvPr/>
        </p:nvSpPr>
        <p:spPr>
          <a:xfrm>
            <a:off x="1595202" y="4697987"/>
            <a:ext cx="3302593" cy="1476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dirty="0" smtClean="0">
                <a:solidFill>
                  <a:srgbClr val="004FA3"/>
                </a:solidFill>
              </a:rPr>
              <a:t>Dr. Deirdra Aikens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i="0" u="none" strike="noStrike" cap="none" dirty="0" smtClean="0">
                <a:solidFill>
                  <a:srgbClr val="004FA3"/>
                </a:solidFill>
                <a:sym typeface="Arial"/>
              </a:rPr>
              <a:t>Deputy Superintendent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0" b="1" i="0" u="none" strike="noStrike" cap="none" dirty="0">
              <a:solidFill>
                <a:srgbClr val="004FA3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004FA3"/>
                </a:solidFill>
                <a:sym typeface="Arial"/>
              </a:rPr>
              <a:t>March </a:t>
            </a:r>
            <a:r>
              <a:rPr lang="en-US" sz="2000" b="1" i="0" u="none" strike="noStrike" cap="none" dirty="0" smtClean="0">
                <a:solidFill>
                  <a:srgbClr val="004FA3"/>
                </a:solidFill>
                <a:sym typeface="Arial"/>
              </a:rPr>
              <a:t>10, </a:t>
            </a:r>
            <a:r>
              <a:rPr lang="en-US" sz="2000" b="1" i="0" u="none" strike="noStrike" cap="none" dirty="0">
                <a:solidFill>
                  <a:srgbClr val="004FA3"/>
                </a:solidFill>
                <a:sym typeface="Arial"/>
              </a:rPr>
              <a:t>2021</a:t>
            </a:r>
            <a:endParaRPr sz="2000" b="1" i="0" u="none" strike="noStrike" cap="none" dirty="0">
              <a:solidFill>
                <a:srgbClr val="004FA3"/>
              </a:solidFill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5220928" cy="17599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22"/>
          <a:stretch/>
        </p:blipFill>
        <p:spPr>
          <a:xfrm>
            <a:off x="5220928" y="1"/>
            <a:ext cx="6971072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796" y="1022479"/>
            <a:ext cx="4535335" cy="147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4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"/>
          <p:cNvSpPr/>
          <p:nvPr/>
        </p:nvSpPr>
        <p:spPr>
          <a:xfrm>
            <a:off x="4919980" y="1"/>
            <a:ext cx="7272020" cy="6858000"/>
          </a:xfrm>
          <a:prstGeom prst="rect">
            <a:avLst/>
          </a:prstGeom>
          <a:solidFill>
            <a:srgbClr val="0041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"/>
          <p:cNvSpPr txBox="1">
            <a:spLocks noGrp="1"/>
          </p:cNvSpPr>
          <p:nvPr>
            <p:ph type="sldNum" idx="12"/>
          </p:nvPr>
        </p:nvSpPr>
        <p:spPr>
          <a:xfrm>
            <a:off x="11474244" y="6416851"/>
            <a:ext cx="597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49" name="Google Shape;149;p2"/>
          <p:cNvSpPr txBox="1"/>
          <p:nvPr/>
        </p:nvSpPr>
        <p:spPr>
          <a:xfrm>
            <a:off x="5630034" y="431061"/>
            <a:ext cx="5667231" cy="2675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Teaching &amp;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dirty="0" smtClean="0">
                <a:solidFill>
                  <a:schemeClr val="lt1"/>
                </a:solidFill>
              </a:rPr>
              <a:t>Take-out Workshop</a:t>
            </a:r>
            <a:endParaRPr lang="en-US" sz="1600" dirty="0"/>
          </a:p>
        </p:txBody>
      </p:sp>
      <p:sp>
        <p:nvSpPr>
          <p:cNvPr id="150" name="Google Shape;150;p2"/>
          <p:cNvSpPr txBox="1"/>
          <p:nvPr/>
        </p:nvSpPr>
        <p:spPr>
          <a:xfrm>
            <a:off x="5630034" y="3250772"/>
            <a:ext cx="6171579" cy="3090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spcAft>
                <a:spcPts val="1800"/>
              </a:spcAft>
              <a:buClr>
                <a:schemeClr val="bg1"/>
              </a:buClr>
              <a:buSzPct val="123000"/>
              <a:buFont typeface="Wingdings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6-week online workshop series</a:t>
            </a:r>
          </a:p>
          <a:p>
            <a:pPr marL="342900" indent="-342900">
              <a:spcAft>
                <a:spcPts val="1800"/>
              </a:spcAft>
              <a:buClr>
                <a:schemeClr val="bg1"/>
              </a:buClr>
              <a:buSzPct val="123000"/>
              <a:buFont typeface="Wingdings" charset="2"/>
              <a:buChar char="§"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H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elp your child improve academics in the classroom</a:t>
            </a:r>
          </a:p>
          <a:p>
            <a:pPr marL="342900" indent="-342900">
              <a:spcAft>
                <a:spcPts val="1800"/>
              </a:spcAft>
              <a:buClr>
                <a:schemeClr val="bg1"/>
              </a:buClr>
              <a:buSzPct val="123000"/>
              <a:buFont typeface="Wingdings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FREE textbook </a:t>
            </a:r>
          </a:p>
          <a:p>
            <a:pPr marL="342900" indent="-342900">
              <a:spcAft>
                <a:spcPts val="1800"/>
              </a:spcAft>
              <a:buClr>
                <a:schemeClr val="bg1"/>
              </a:buClr>
              <a:buSzPct val="123000"/>
              <a:buFont typeface="Wingdings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Dinner delivered to parents 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  <a:p>
            <a:pPr marL="285750" marR="0" lvl="0" indent="-285750" algn="l" rtl="0">
              <a:lnSpc>
                <a:spcPct val="115000"/>
              </a:lnSpc>
              <a:spcBef>
                <a:spcPts val="1000"/>
              </a:spcBef>
              <a:spcAft>
                <a:spcPts val="1800"/>
              </a:spcAft>
              <a:buClr>
                <a:srgbClr val="000000"/>
              </a:buClr>
              <a:buSzPts val="1900"/>
              <a:buFont typeface="Wingdings" charset="2"/>
              <a:buChar char="§"/>
            </a:pPr>
            <a:endParaRPr sz="16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530941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"/>
          <p:cNvSpPr txBox="1">
            <a:spLocks noGrp="1"/>
          </p:cNvSpPr>
          <p:nvPr>
            <p:ph type="title"/>
          </p:nvPr>
        </p:nvSpPr>
        <p:spPr>
          <a:xfrm>
            <a:off x="838200" y="23132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 smtClean="0"/>
              <a:t>Workshop Topics</a:t>
            </a:r>
            <a:endParaRPr sz="3200" b="0" dirty="0"/>
          </a:p>
        </p:txBody>
      </p:sp>
      <p:sp>
        <p:nvSpPr>
          <p:cNvPr id="158" name="Google Shape;158;p3"/>
          <p:cNvSpPr txBox="1">
            <a:spLocks noGrp="1"/>
          </p:cNvSpPr>
          <p:nvPr>
            <p:ph type="sldNum" idx="12"/>
          </p:nvPr>
        </p:nvSpPr>
        <p:spPr>
          <a:xfrm>
            <a:off x="11474244" y="6416851"/>
            <a:ext cx="597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38199" y="1927201"/>
            <a:ext cx="7597877" cy="4672200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Writing</a:t>
            </a:r>
            <a:r>
              <a:rPr lang="en-US" dirty="0" smtClean="0"/>
              <a:t>, Schoology, and Kami </a:t>
            </a:r>
            <a:endParaRPr lang="en-US" dirty="0"/>
          </a:p>
          <a:p>
            <a:pPr>
              <a:spcAft>
                <a:spcPts val="1800"/>
              </a:spcAft>
            </a:pPr>
            <a:r>
              <a:rPr lang="en-US" dirty="0" smtClean="0"/>
              <a:t>Reading and Benchmark </a:t>
            </a:r>
            <a:r>
              <a:rPr lang="en-US" dirty="0"/>
              <a:t>Advance/Novels 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Report Cards and IEPs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Technology and Time Management </a:t>
            </a:r>
            <a:endParaRPr lang="en-US" dirty="0"/>
          </a:p>
          <a:p>
            <a:pPr>
              <a:spcAft>
                <a:spcPts val="1800"/>
              </a:spcAft>
            </a:pPr>
            <a:r>
              <a:rPr lang="en-US" dirty="0" smtClean="0"/>
              <a:t>Workforce and Career Readiness </a:t>
            </a:r>
            <a:endParaRPr lang="en-US" dirty="0"/>
          </a:p>
          <a:p>
            <a:pPr>
              <a:spcAft>
                <a:spcPts val="1800"/>
              </a:spcAft>
            </a:pPr>
            <a:r>
              <a:rPr lang="en-US" dirty="0" smtClean="0"/>
              <a:t>Creating Academic Plans  </a:t>
            </a:r>
            <a:endParaRPr lang="en-US" dirty="0"/>
          </a:p>
          <a:p>
            <a:pPr>
              <a:spcAft>
                <a:spcPts val="1800"/>
              </a:spcAft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"/>
          <p:cNvSpPr txBox="1">
            <a:spLocks noGrp="1"/>
          </p:cNvSpPr>
          <p:nvPr>
            <p:ph type="title"/>
          </p:nvPr>
        </p:nvSpPr>
        <p:spPr>
          <a:xfrm>
            <a:off x="838200" y="23132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 smtClean="0"/>
              <a:t>Benefits of Participating</a:t>
            </a:r>
            <a:endParaRPr sz="3200" b="0" dirty="0"/>
          </a:p>
        </p:txBody>
      </p:sp>
      <p:sp>
        <p:nvSpPr>
          <p:cNvPr id="158" name="Google Shape;158;p3"/>
          <p:cNvSpPr txBox="1">
            <a:spLocks noGrp="1"/>
          </p:cNvSpPr>
          <p:nvPr>
            <p:ph type="sldNum" idx="12"/>
          </p:nvPr>
        </p:nvSpPr>
        <p:spPr>
          <a:xfrm>
            <a:off x="11474244" y="6416851"/>
            <a:ext cx="597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38200" y="1966530"/>
            <a:ext cx="9849466" cy="3958708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Understanding </a:t>
            </a:r>
            <a:r>
              <a:rPr lang="en-US" dirty="0" smtClean="0"/>
              <a:t>your child’s learning style</a:t>
            </a:r>
            <a:endParaRPr lang="en-US" dirty="0"/>
          </a:p>
          <a:p>
            <a:pPr>
              <a:spcAft>
                <a:spcPts val="1800"/>
              </a:spcAft>
            </a:pPr>
            <a:r>
              <a:rPr lang="en-US" dirty="0" smtClean="0"/>
              <a:t>Conduct more productive parent/teacher conferences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Help improve grades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Close academic achievement gaps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Reduce student misbehavior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Improve overall student success rate</a:t>
            </a:r>
            <a:endParaRPr lang="en-US" dirty="0"/>
          </a:p>
          <a:p>
            <a:pPr>
              <a:spcAft>
                <a:spcPts val="18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1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"/>
          <p:cNvSpPr/>
          <p:nvPr/>
        </p:nvSpPr>
        <p:spPr>
          <a:xfrm>
            <a:off x="0" y="1"/>
            <a:ext cx="6803923" cy="6858000"/>
          </a:xfrm>
          <a:prstGeom prst="rect">
            <a:avLst/>
          </a:prstGeom>
          <a:solidFill>
            <a:srgbClr val="0041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8"/>
          <p:cNvSpPr txBox="1">
            <a:spLocks noGrp="1"/>
          </p:cNvSpPr>
          <p:nvPr>
            <p:ph type="sldNum" idx="12"/>
          </p:nvPr>
        </p:nvSpPr>
        <p:spPr>
          <a:xfrm>
            <a:off x="11474244" y="6416851"/>
            <a:ext cx="5980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213" name="Google Shape;213;p8"/>
          <p:cNvSpPr txBox="1"/>
          <p:nvPr/>
        </p:nvSpPr>
        <p:spPr>
          <a:xfrm>
            <a:off x="553555" y="589632"/>
            <a:ext cx="5414625" cy="30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Register Online:</a:t>
            </a:r>
            <a:endParaRPr lang="en-US" sz="5400" b="1" i="0" u="none" strike="noStrike" cap="none" dirty="0" smtClean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2400" b="1" dirty="0" smtClean="0">
                <a:solidFill>
                  <a:srgbClr val="FFD939"/>
                </a:solidFill>
              </a:rPr>
              <a:t>ChristinaK12.org/Parent-University</a:t>
            </a:r>
            <a:endParaRPr sz="800" b="0" i="0" u="none" strike="noStrike" cap="none" dirty="0">
              <a:solidFill>
                <a:srgbClr val="FFD939"/>
              </a:solidFill>
              <a:sym typeface="Arial"/>
            </a:endParaRPr>
          </a:p>
        </p:txBody>
      </p:sp>
      <p:sp>
        <p:nvSpPr>
          <p:cNvPr id="8" name="Google Shape;150;p2"/>
          <p:cNvSpPr txBox="1"/>
          <p:nvPr/>
        </p:nvSpPr>
        <p:spPr>
          <a:xfrm>
            <a:off x="445400" y="3326822"/>
            <a:ext cx="6171579" cy="3090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spcAft>
                <a:spcPts val="1800"/>
              </a:spcAft>
              <a:buClr>
                <a:schemeClr val="bg1"/>
              </a:buClr>
              <a:buSzPct val="123000"/>
              <a:buFont typeface="Wingdings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(302) 552-2600</a:t>
            </a:r>
          </a:p>
          <a:p>
            <a:pPr marL="342900" indent="-342900">
              <a:spcAft>
                <a:spcPts val="1800"/>
              </a:spcAft>
              <a:buClr>
                <a:schemeClr val="bg1"/>
              </a:buClr>
              <a:buSzPct val="123000"/>
              <a:buFont typeface="Wingdings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For more information, email: andrea.james@christina.k12.de.us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  <a:p>
            <a:pPr marL="285750" marR="0" lvl="0" indent="-285750" algn="l" rtl="0">
              <a:lnSpc>
                <a:spcPct val="115000"/>
              </a:lnSpc>
              <a:spcBef>
                <a:spcPts val="1000"/>
              </a:spcBef>
              <a:spcAft>
                <a:spcPts val="1800"/>
              </a:spcAft>
              <a:buClr>
                <a:srgbClr val="000000"/>
              </a:buClr>
              <a:buSzPts val="1900"/>
              <a:buFont typeface="Wingdings" charset="2"/>
              <a:buChar char="§"/>
            </a:pPr>
            <a:endParaRPr sz="16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3923" y="1"/>
            <a:ext cx="538807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0"/>
          <p:cNvSpPr/>
          <p:nvPr/>
        </p:nvSpPr>
        <p:spPr>
          <a:xfrm>
            <a:off x="2727941" y="-3108"/>
            <a:ext cx="6681866" cy="1860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0"/>
          <p:cNvSpPr txBox="1">
            <a:spLocks noGrp="1"/>
          </p:cNvSpPr>
          <p:nvPr>
            <p:ph type="sldNum" idx="12"/>
          </p:nvPr>
        </p:nvSpPr>
        <p:spPr>
          <a:xfrm>
            <a:off x="11463407" y="6521024"/>
            <a:ext cx="597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267" name="Google Shape;26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320" y="1704588"/>
            <a:ext cx="2963069" cy="716536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0"/>
          <p:cNvSpPr/>
          <p:nvPr/>
        </p:nvSpPr>
        <p:spPr>
          <a:xfrm>
            <a:off x="0" y="4235250"/>
            <a:ext cx="12192000" cy="2622900"/>
          </a:xfrm>
          <a:prstGeom prst="rect">
            <a:avLst/>
          </a:prstGeom>
          <a:solidFill>
            <a:srgbClr val="0041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9" name="Google Shape;269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07749" y="4871458"/>
            <a:ext cx="3818010" cy="923287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0"/>
          <p:cNvSpPr txBox="1"/>
          <p:nvPr/>
        </p:nvSpPr>
        <p:spPr>
          <a:xfrm>
            <a:off x="517320" y="4730551"/>
            <a:ext cx="6872308" cy="145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3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Student success and well-being remain our top priority. </a:t>
            </a: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0586" y="0"/>
            <a:ext cx="4657163" cy="41187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4799" y="-3108"/>
            <a:ext cx="4267201" cy="41218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l="4638" r="40108"/>
          <a:stretch/>
        </p:blipFill>
        <p:spPr>
          <a:xfrm>
            <a:off x="0" y="0"/>
            <a:ext cx="3033536" cy="4118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121</Words>
  <Application>Microsoft Macintosh PowerPoint</Application>
  <PresentationFormat>Widescreen</PresentationFormat>
  <Paragraphs>39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Noto Sans Symbols</vt:lpstr>
      <vt:lpstr>Wingdings</vt:lpstr>
      <vt:lpstr>Arial</vt:lpstr>
      <vt:lpstr>Office Theme</vt:lpstr>
      <vt:lpstr>PowerPoint Presentation</vt:lpstr>
      <vt:lpstr>PowerPoint Presentation</vt:lpstr>
      <vt:lpstr>Workshop Topics</vt:lpstr>
      <vt:lpstr>Benefits of Participating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MOBLEY ALVERETTA (ALVA)</cp:lastModifiedBy>
  <cp:revision>15</cp:revision>
  <dcterms:modified xsi:type="dcterms:W3CDTF">2021-03-09T04:39:19Z</dcterms:modified>
</cp:coreProperties>
</file>