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5" r:id="rId8"/>
    <p:sldId id="276" r:id="rId9"/>
    <p:sldId id="277" r:id="rId10"/>
    <p:sldId id="278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718" autoAdjust="0"/>
  </p:normalViewPr>
  <p:slideViewPr>
    <p:cSldViewPr snapToGrid="0">
      <p:cViewPr>
        <p:scale>
          <a:sx n="102" d="100"/>
          <a:sy n="102" d="100"/>
        </p:scale>
        <p:origin x="88" y="4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38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8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8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barnes@wilmingtonde.gov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621" y="495960"/>
            <a:ext cx="8671701" cy="3277050"/>
          </a:xfrm>
        </p:spPr>
        <p:txBody>
          <a:bodyPr/>
          <a:lstStyle/>
          <a:p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FOP Lodge #1</a:t>
            </a:r>
            <a:br>
              <a:rPr lang="en-US" sz="4800" dirty="0"/>
            </a:br>
            <a:r>
              <a:rPr lang="en-US" sz="4400" dirty="0"/>
              <a:t>Collective Bargaining Agreements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882" y="3910009"/>
            <a:ext cx="9857014" cy="55193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Charlotte B. Barnes, MBA, PHR</a:t>
            </a:r>
          </a:p>
          <a:p>
            <a:pPr>
              <a:spcBef>
                <a:spcPts val="0"/>
              </a:spcBef>
            </a:pPr>
            <a:r>
              <a:rPr lang="en-US" dirty="0"/>
              <a:t>Director of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Overview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Terms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Key Changes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Fiscal Impact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4118D-F5CF-9264-E1A0-8E3B7AEC8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FOP Lodge #1 (Rank and File)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Covers ranks of Recruit to Lieutenant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302 covered employees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FOP Lodge #1 (Captains and Majors)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Covers ranks of Captains and Majors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9 covered employees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5C536-0FAD-D8F4-70CE-5C310D2F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Contract Terms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66813" y="2023984"/>
            <a:ext cx="4664075" cy="388830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Rank and File</a:t>
            </a:r>
          </a:p>
          <a:p>
            <a:pPr marL="1143000" lvl="1" indent="-457200"/>
            <a:r>
              <a:rPr lang="en-US" dirty="0"/>
              <a:t>7/1/21 to 6/30/24</a:t>
            </a:r>
          </a:p>
          <a:p>
            <a:pPr marL="1143000" lvl="1" indent="-45720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Captains and Majors</a:t>
            </a:r>
          </a:p>
          <a:p>
            <a:pPr marL="1143000" lvl="1" indent="-457200"/>
            <a:r>
              <a:rPr lang="en-US" dirty="0"/>
              <a:t>7/1/23 to 6/30/25</a:t>
            </a:r>
          </a:p>
          <a:p>
            <a:pPr marL="1143000" lvl="1" indent="-457200"/>
            <a:endParaRPr lang="en-US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Key Changes – Rank and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154" y="2653167"/>
            <a:ext cx="10752522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Implemented seniority-based pay 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Implemented spousal coordination effective 7/1/23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Discontinued domestic partner benefits effective 7/1/23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Mandatory retirement at age 57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Implemented 37 as maximum age for new recruits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Key Changes</a:t>
            </a:r>
            <a:br>
              <a:rPr lang="en-US" dirty="0"/>
            </a:br>
            <a:r>
              <a:rPr lang="en-US" dirty="0"/>
              <a:t>Captains and Majors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1248" y="2396383"/>
            <a:ext cx="10345427" cy="3954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Implemented spousal coordination effective 7/1/24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Discontinued domestic partner benefits effective 7/1/23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Extend the amount to accrued sick leave that can convert to terminal leave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Capped the amount of accrued compensatory time to align with statute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Clarified retirement provision for Majors with less than 20 years of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5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Fiscal Impact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66813" y="2023984"/>
            <a:ext cx="5816447" cy="388830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Rank and File</a:t>
            </a:r>
          </a:p>
          <a:p>
            <a:pPr marL="1143000" lvl="1" indent="-457200"/>
            <a:r>
              <a:rPr lang="en-US" dirty="0"/>
              <a:t>$650K over three years</a:t>
            </a:r>
          </a:p>
          <a:p>
            <a:pPr marL="1143000" lvl="1" indent="-45720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Captains and Majors</a:t>
            </a:r>
          </a:p>
          <a:p>
            <a:pPr marL="1143000" lvl="1" indent="-457200"/>
            <a:r>
              <a:rPr lang="en-US" dirty="0"/>
              <a:t>~$7M over three years</a:t>
            </a:r>
          </a:p>
          <a:p>
            <a:pPr marL="1143000" lvl="1" indent="-457200"/>
            <a:endParaRPr lang="en-US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0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574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Charlotte B. Barnes, MBA, PHR</a:t>
            </a:r>
          </a:p>
          <a:p>
            <a:r>
              <a:rPr lang="en-US" dirty="0"/>
              <a:t>Director of Human Resources</a:t>
            </a:r>
          </a:p>
          <a:p>
            <a:r>
              <a:rPr lang="en-US" dirty="0">
                <a:hlinkClick r:id="rId2"/>
              </a:rPr>
              <a:t>cbarnes@wilmingtonde.gov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3" id="{4076E796-F1D4-4536-92F3-AFC92AB14B6B}" vid="{57967FCE-8768-4968-B994-8B7812D48F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25C03C-2AB9-472A-B845-6A8AF27BB7F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EA3ACD8C-D672-4B38-852F-3C3D35FA4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8D935D-389D-40E1-8AE8-5A46931C4EC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{B4836E33-833F-4BA2-80C1-29A511145280}tf45331398_win32</Template>
  <TotalTime>113</TotalTime>
  <Words>219</Words>
  <Application>Microsoft Office PowerPoint</Application>
  <PresentationFormat>Widescreen</PresentationFormat>
  <Paragraphs>68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Tenorite</vt:lpstr>
      <vt:lpstr>Custom</vt:lpstr>
      <vt:lpstr>  FOP Lodge #1 Collective Bargaining Agreements </vt:lpstr>
      <vt:lpstr>Agenda</vt:lpstr>
      <vt:lpstr>Overview</vt:lpstr>
      <vt:lpstr>Contract Terms</vt:lpstr>
      <vt:lpstr>Key Changes – Rank and File</vt:lpstr>
      <vt:lpstr>Key Changes Captains and Majors</vt:lpstr>
      <vt:lpstr>Fiscal Impact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FOP Lodge #1 Collective Bargaining Agreements </dc:title>
  <dc:creator>Charlotte Barnes</dc:creator>
  <cp:lastModifiedBy>Charlotte Barnes</cp:lastModifiedBy>
  <cp:revision>1</cp:revision>
  <dcterms:created xsi:type="dcterms:W3CDTF">2023-10-09T19:05:04Z</dcterms:created>
  <dcterms:modified xsi:type="dcterms:W3CDTF">2023-10-09T20:58:32Z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