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7077075" cy="9028113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Franklin Gothic" panose="020B0604020202020204" charset="0"/>
      <p:bold r:id="rId31"/>
    </p:embeddedFont>
    <p:embeddedFont>
      <p:font typeface="Libre Franklin" pitchFamily="2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gyPKIoXPU+UPy9/7+SvSyLrs21V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66733" cy="452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08705" y="0"/>
            <a:ext cx="3066733" cy="452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830263" y="1128713"/>
            <a:ext cx="5416550" cy="30464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7708" y="4344780"/>
            <a:ext cx="5661660" cy="355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575141"/>
            <a:ext cx="3066733" cy="452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08705" y="8575141"/>
            <a:ext cx="3066733" cy="452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0263" y="1128713"/>
            <a:ext cx="5416550" cy="30464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707708" y="4344780"/>
            <a:ext cx="5661660" cy="355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4008705" y="8575141"/>
            <a:ext cx="3066733" cy="452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981c92fdcc_0_14:notes"/>
          <p:cNvSpPr txBox="1">
            <a:spLocks noGrp="1"/>
          </p:cNvSpPr>
          <p:nvPr>
            <p:ph type="body" idx="1"/>
          </p:nvPr>
        </p:nvSpPr>
        <p:spPr>
          <a:xfrm>
            <a:off x="707708" y="4344780"/>
            <a:ext cx="5661600" cy="35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6" name="Google Shape;156;g2981c92fdc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0263" y="1128713"/>
            <a:ext cx="5416500" cy="3046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981c92fdcc_0_20:notes"/>
          <p:cNvSpPr txBox="1">
            <a:spLocks noGrp="1"/>
          </p:cNvSpPr>
          <p:nvPr>
            <p:ph type="body" idx="1"/>
          </p:nvPr>
        </p:nvSpPr>
        <p:spPr>
          <a:xfrm>
            <a:off x="707708" y="4344780"/>
            <a:ext cx="5661600" cy="35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1" name="Google Shape;161;g2981c92fdc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0263" y="1128713"/>
            <a:ext cx="5416500" cy="3046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981c92fdcc_0_30:notes"/>
          <p:cNvSpPr txBox="1">
            <a:spLocks noGrp="1"/>
          </p:cNvSpPr>
          <p:nvPr>
            <p:ph type="body" idx="1"/>
          </p:nvPr>
        </p:nvSpPr>
        <p:spPr>
          <a:xfrm>
            <a:off x="707708" y="4344780"/>
            <a:ext cx="5661600" cy="35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6" name="Google Shape;166;g2981c92fdcc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0263" y="1128713"/>
            <a:ext cx="5416500" cy="3046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981c92fdcc_0_56:notes"/>
          <p:cNvSpPr txBox="1">
            <a:spLocks noGrp="1"/>
          </p:cNvSpPr>
          <p:nvPr>
            <p:ph type="body" idx="1"/>
          </p:nvPr>
        </p:nvSpPr>
        <p:spPr>
          <a:xfrm>
            <a:off x="707708" y="4344780"/>
            <a:ext cx="5661600" cy="35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1" name="Google Shape;171;g2981c92fdcc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0263" y="1128713"/>
            <a:ext cx="5416500" cy="3046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0:notes"/>
          <p:cNvSpPr txBox="1">
            <a:spLocks noGrp="1"/>
          </p:cNvSpPr>
          <p:nvPr>
            <p:ph type="body" idx="1"/>
          </p:nvPr>
        </p:nvSpPr>
        <p:spPr>
          <a:xfrm>
            <a:off x="707708" y="4344780"/>
            <a:ext cx="5661660" cy="355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176" name="Google Shape;17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0263" y="1128713"/>
            <a:ext cx="5416550" cy="30464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1:notes"/>
          <p:cNvSpPr txBox="1">
            <a:spLocks noGrp="1"/>
          </p:cNvSpPr>
          <p:nvPr>
            <p:ph type="body" idx="1"/>
          </p:nvPr>
        </p:nvSpPr>
        <p:spPr>
          <a:xfrm>
            <a:off x="707708" y="4344780"/>
            <a:ext cx="5661660" cy="355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2000"/>
              <a:buFont typeface="Arial"/>
              <a:buNone/>
            </a:pPr>
            <a:endParaRPr sz="2000">
              <a:solidFill>
                <a:srgbClr val="181818"/>
              </a:solidFill>
            </a:endParaRPr>
          </a:p>
        </p:txBody>
      </p:sp>
      <p:sp>
        <p:nvSpPr>
          <p:cNvPr id="184" name="Google Shape;18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0263" y="1128713"/>
            <a:ext cx="5416550" cy="30464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2:notes"/>
          <p:cNvSpPr txBox="1">
            <a:spLocks noGrp="1"/>
          </p:cNvSpPr>
          <p:nvPr>
            <p:ph type="body" idx="1"/>
          </p:nvPr>
        </p:nvSpPr>
        <p:spPr>
          <a:xfrm>
            <a:off x="707708" y="4344780"/>
            <a:ext cx="5661660" cy="355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/>
          </a:p>
        </p:txBody>
      </p:sp>
      <p:sp>
        <p:nvSpPr>
          <p:cNvPr id="197" name="Google Shape;19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0263" y="1128713"/>
            <a:ext cx="5416550" cy="30464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3:notes"/>
          <p:cNvSpPr txBox="1">
            <a:spLocks noGrp="1"/>
          </p:cNvSpPr>
          <p:nvPr>
            <p:ph type="body" idx="1"/>
          </p:nvPr>
        </p:nvSpPr>
        <p:spPr>
          <a:xfrm>
            <a:off x="707708" y="4344780"/>
            <a:ext cx="5661660" cy="355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222222"/>
              </a:solidFill>
            </a:endParaRPr>
          </a:p>
        </p:txBody>
      </p:sp>
      <p:sp>
        <p:nvSpPr>
          <p:cNvPr id="204" name="Google Shape;20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0263" y="1128713"/>
            <a:ext cx="5416550" cy="30464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981c92fdcc_0_70:notes"/>
          <p:cNvSpPr txBox="1">
            <a:spLocks noGrp="1"/>
          </p:cNvSpPr>
          <p:nvPr>
            <p:ph type="body" idx="1"/>
          </p:nvPr>
        </p:nvSpPr>
        <p:spPr>
          <a:xfrm>
            <a:off x="707708" y="4344780"/>
            <a:ext cx="5661600" cy="35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22222"/>
              </a:solidFill>
            </a:endParaRPr>
          </a:p>
        </p:txBody>
      </p:sp>
      <p:sp>
        <p:nvSpPr>
          <p:cNvPr id="211" name="Google Shape;211;g2981c92fdcc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0263" y="1128713"/>
            <a:ext cx="5416500" cy="3046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4:notes"/>
          <p:cNvSpPr txBox="1">
            <a:spLocks noGrp="1"/>
          </p:cNvSpPr>
          <p:nvPr>
            <p:ph type="body" idx="1"/>
          </p:nvPr>
        </p:nvSpPr>
        <p:spPr>
          <a:xfrm>
            <a:off x="707708" y="4344780"/>
            <a:ext cx="5661660" cy="355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0263" y="1128713"/>
            <a:ext cx="5416550" cy="30464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707708" y="4344780"/>
            <a:ext cx="5661660" cy="355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0263" y="1128713"/>
            <a:ext cx="5416550" cy="30464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9829292762_0_2:notes"/>
          <p:cNvSpPr txBox="1">
            <a:spLocks noGrp="1"/>
          </p:cNvSpPr>
          <p:nvPr>
            <p:ph type="body" idx="1"/>
          </p:nvPr>
        </p:nvSpPr>
        <p:spPr>
          <a:xfrm>
            <a:off x="707708" y="4344780"/>
            <a:ext cx="5661600" cy="35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4" name="Google Shape;224;g2982929276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0263" y="1128713"/>
            <a:ext cx="5416500" cy="3046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5:notes"/>
          <p:cNvSpPr txBox="1">
            <a:spLocks noGrp="1"/>
          </p:cNvSpPr>
          <p:nvPr>
            <p:ph type="body" idx="1"/>
          </p:nvPr>
        </p:nvSpPr>
        <p:spPr>
          <a:xfrm>
            <a:off x="707708" y="4344780"/>
            <a:ext cx="5661660" cy="355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2" name="Google Shape;23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0263" y="1128713"/>
            <a:ext cx="5416550" cy="30464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6:notes"/>
          <p:cNvSpPr txBox="1">
            <a:spLocks noGrp="1"/>
          </p:cNvSpPr>
          <p:nvPr>
            <p:ph type="body" idx="1"/>
          </p:nvPr>
        </p:nvSpPr>
        <p:spPr>
          <a:xfrm>
            <a:off x="707708" y="4344780"/>
            <a:ext cx="5661660" cy="355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0263" y="1128713"/>
            <a:ext cx="5416550" cy="30464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8:notes"/>
          <p:cNvSpPr txBox="1">
            <a:spLocks noGrp="1"/>
          </p:cNvSpPr>
          <p:nvPr>
            <p:ph type="body" idx="1"/>
          </p:nvPr>
        </p:nvSpPr>
        <p:spPr>
          <a:xfrm>
            <a:off x="707708" y="4344780"/>
            <a:ext cx="5661660" cy="355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4" name="Google Shape;24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0263" y="1128713"/>
            <a:ext cx="5416550" cy="30464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0263" y="1128713"/>
            <a:ext cx="5416550" cy="30464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p20:notes"/>
          <p:cNvSpPr txBox="1">
            <a:spLocks noGrp="1"/>
          </p:cNvSpPr>
          <p:nvPr>
            <p:ph type="body" idx="1"/>
          </p:nvPr>
        </p:nvSpPr>
        <p:spPr>
          <a:xfrm>
            <a:off x="707708" y="4344780"/>
            <a:ext cx="5661660" cy="355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1" name="Google Shape;251;p20:notes"/>
          <p:cNvSpPr txBox="1">
            <a:spLocks noGrp="1"/>
          </p:cNvSpPr>
          <p:nvPr>
            <p:ph type="sldNum" idx="12"/>
          </p:nvPr>
        </p:nvSpPr>
        <p:spPr>
          <a:xfrm>
            <a:off x="4008705" y="8575141"/>
            <a:ext cx="3066733" cy="452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9:notes"/>
          <p:cNvSpPr txBox="1">
            <a:spLocks noGrp="1"/>
          </p:cNvSpPr>
          <p:nvPr>
            <p:ph type="body" idx="1"/>
          </p:nvPr>
        </p:nvSpPr>
        <p:spPr>
          <a:xfrm>
            <a:off x="707708" y="4344780"/>
            <a:ext cx="5661660" cy="355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" name="Google Shape;10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0263" y="1128713"/>
            <a:ext cx="5416550" cy="30464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981c92fdcc_0_6:notes"/>
          <p:cNvSpPr txBox="1">
            <a:spLocks noGrp="1"/>
          </p:cNvSpPr>
          <p:nvPr>
            <p:ph type="body" idx="1"/>
          </p:nvPr>
        </p:nvSpPr>
        <p:spPr>
          <a:xfrm>
            <a:off x="707708" y="4344780"/>
            <a:ext cx="5661600" cy="35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" name="Google Shape;108;g2981c92fdc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0263" y="1128713"/>
            <a:ext cx="5416500" cy="3046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981c92fdcc_0_1:notes"/>
          <p:cNvSpPr txBox="1">
            <a:spLocks noGrp="1"/>
          </p:cNvSpPr>
          <p:nvPr>
            <p:ph type="body" idx="1"/>
          </p:nvPr>
        </p:nvSpPr>
        <p:spPr>
          <a:xfrm>
            <a:off x="707708" y="4344780"/>
            <a:ext cx="5661600" cy="35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g2981c92fdc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0263" y="1128713"/>
            <a:ext cx="5416500" cy="3046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 txBox="1">
            <a:spLocks noGrp="1"/>
          </p:cNvSpPr>
          <p:nvPr>
            <p:ph type="body" idx="1"/>
          </p:nvPr>
        </p:nvSpPr>
        <p:spPr>
          <a:xfrm>
            <a:off x="707708" y="4344780"/>
            <a:ext cx="5661660" cy="355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0263" y="1128713"/>
            <a:ext cx="5416550" cy="30464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707708" y="4344780"/>
            <a:ext cx="5661660" cy="355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0263" y="1128713"/>
            <a:ext cx="5416550" cy="30464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981c92fdcc_0_35:notes"/>
          <p:cNvSpPr txBox="1">
            <a:spLocks noGrp="1"/>
          </p:cNvSpPr>
          <p:nvPr>
            <p:ph type="body" idx="1"/>
          </p:nvPr>
        </p:nvSpPr>
        <p:spPr>
          <a:xfrm>
            <a:off x="707708" y="4288354"/>
            <a:ext cx="5661600" cy="40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141" name="Google Shape;141;g2981c92fdcc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0225" y="677863"/>
            <a:ext cx="6016500" cy="3384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:notes"/>
          <p:cNvSpPr txBox="1">
            <a:spLocks noGrp="1"/>
          </p:cNvSpPr>
          <p:nvPr>
            <p:ph type="body" idx="1"/>
          </p:nvPr>
        </p:nvSpPr>
        <p:spPr>
          <a:xfrm>
            <a:off x="707708" y="4288354"/>
            <a:ext cx="5661660" cy="4062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149" name="Google Shape;14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0225" y="677863"/>
            <a:ext cx="6016625" cy="33845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08C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lmingtonde.gov/home/showpublisheddocument/11804/638342514082930000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://www.greenforthegreatergood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 descr="Arial shot of the Rodney Reservoir, from 9th and Rodney angle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/>
          <p:nvPr/>
        </p:nvSpPr>
        <p:spPr>
          <a:xfrm>
            <a:off x="33958" y="5526773"/>
            <a:ext cx="12156600" cy="1323600"/>
          </a:xfrm>
          <a:prstGeom prst="rect">
            <a:avLst/>
          </a:prstGeom>
          <a:solidFill>
            <a:srgbClr val="3C701A">
              <a:alpha val="51372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Community Development &amp; Urban Planning Committee November 9, 2023</a:t>
            </a:r>
            <a:endParaRPr sz="1400" b="1" i="0" u="none" strike="noStrike" cap="none">
              <a:solidFill>
                <a:srgbClr val="0000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91" name="Google Shape;91;p1" descr="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2226" y="4480375"/>
            <a:ext cx="4820350" cy="104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g2981c92fdcc_0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4793" y="0"/>
            <a:ext cx="85224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g2981c92fdcc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0769" y="76200"/>
            <a:ext cx="10210458" cy="6705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g2981c92fdcc_0_30"/>
          <p:cNvPicPr preferRelativeResize="0"/>
          <p:nvPr/>
        </p:nvPicPr>
        <p:blipFill rotWithShape="1">
          <a:blip r:embed="rId3">
            <a:alphaModFix/>
          </a:blip>
          <a:srcRect l="1390"/>
          <a:stretch/>
        </p:blipFill>
        <p:spPr>
          <a:xfrm>
            <a:off x="0" y="852875"/>
            <a:ext cx="12192001" cy="4922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g2981c92fdcc_0_56"/>
          <p:cNvPicPr preferRelativeResize="0"/>
          <p:nvPr/>
        </p:nvPicPr>
        <p:blipFill rotWithShape="1">
          <a:blip r:embed="rId3">
            <a:alphaModFix/>
          </a:blip>
          <a:srcRect b="10031"/>
          <a:stretch/>
        </p:blipFill>
        <p:spPr>
          <a:xfrm>
            <a:off x="1066800" y="0"/>
            <a:ext cx="10163174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0"/>
          <p:cNvSpPr txBox="1">
            <a:spLocks noGrp="1"/>
          </p:cNvSpPr>
          <p:nvPr>
            <p:ph type="title"/>
          </p:nvPr>
        </p:nvSpPr>
        <p:spPr>
          <a:xfrm>
            <a:off x="0" y="365126"/>
            <a:ext cx="12192000" cy="639216"/>
          </a:xfrm>
          <a:prstGeom prst="rect">
            <a:avLst/>
          </a:prstGeom>
          <a:solidFill>
            <a:srgbClr val="427A1C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ibre Franklin"/>
              <a:buNone/>
            </a:pPr>
            <a:r>
              <a:rPr lang="en-US" b="1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Rodney Reservoir Community Design Charrette</a:t>
            </a:r>
            <a:endParaRPr b="1"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179" name="Google Shape;179;p10"/>
          <p:cNvSpPr txBox="1"/>
          <p:nvPr/>
        </p:nvSpPr>
        <p:spPr>
          <a:xfrm>
            <a:off x="254894" y="1701004"/>
            <a:ext cx="5776200" cy="45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32385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-US"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n-US" sz="2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charrette</a:t>
            </a:r>
            <a:r>
              <a:rPr lang="en-US"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a multi-session collaborative de</a:t>
            </a: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sign</a:t>
            </a:r>
            <a:r>
              <a:rPr lang="en-US"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process. </a:t>
            </a:r>
            <a:endParaRPr sz="2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32385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goal of the charrette was to </a:t>
            </a:r>
            <a:r>
              <a:rPr lang="en-US" sz="2500" b="1">
                <a:solidFill>
                  <a:srgbClr val="181818"/>
                </a:solidFill>
                <a:latin typeface="Calibri"/>
                <a:ea typeface="Calibri"/>
                <a:cs typeface="Calibri"/>
                <a:sym typeface="Calibri"/>
              </a:rPr>
              <a:t>engage residents in imagining the Rodney Reservoir’s future. </a:t>
            </a:r>
            <a:endParaRPr sz="2500" b="1" i="0" u="none" strike="noStrike" cap="none">
              <a:solidFill>
                <a:srgbClr val="18181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32385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-US"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Facilitated by the Living Lab Research Group at the </a:t>
            </a:r>
            <a:r>
              <a:rPr lang="en-US" sz="2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University of Delaware’s Biden School of Public Policy and Administration. </a:t>
            </a:r>
            <a:endParaRPr sz="2500" b="1" i="0" u="none" strike="noStrike" cap="none">
              <a:solidFill>
                <a:srgbClr val="000000"/>
              </a:solidFill>
            </a:endParaRPr>
          </a:p>
          <a:p>
            <a:pPr marL="914400" marR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10" descr="A group of people sitting around a table--residents working with aerial photographs of the Rodney Reservoir at the Rodney Reservoir Community Design Charrette in June 2023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0898" y="1471654"/>
            <a:ext cx="5521315" cy="414015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0"/>
          <p:cNvSpPr txBox="1"/>
          <p:nvPr/>
        </p:nvSpPr>
        <p:spPr>
          <a:xfrm>
            <a:off x="6157400" y="5755950"/>
            <a:ext cx="5521200" cy="861900"/>
          </a:xfrm>
          <a:prstGeom prst="rect">
            <a:avLst/>
          </a:prstGeom>
          <a:solidFill>
            <a:srgbClr val="2B5E0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50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This project was funded by a mini-grant from the Wilmington Partnership.</a:t>
            </a:r>
            <a:endParaRPr sz="25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 txBox="1">
            <a:spLocks noGrp="1"/>
          </p:cNvSpPr>
          <p:nvPr>
            <p:ph type="title"/>
          </p:nvPr>
        </p:nvSpPr>
        <p:spPr>
          <a:xfrm>
            <a:off x="0" y="-15159"/>
            <a:ext cx="12192000" cy="823913"/>
          </a:xfrm>
          <a:prstGeom prst="rect">
            <a:avLst/>
          </a:prstGeom>
          <a:solidFill>
            <a:srgbClr val="427A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60"/>
              <a:buFont typeface="Libre Franklin"/>
              <a:buNone/>
            </a:pPr>
            <a:r>
              <a:rPr lang="en-US" sz="3659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Community Design Charrette Highlights</a:t>
            </a:r>
            <a:endParaRPr sz="3659" b="1"/>
          </a:p>
        </p:txBody>
      </p:sp>
      <p:sp>
        <p:nvSpPr>
          <p:cNvPr id="187" name="Google Shape;187;p11"/>
          <p:cNvSpPr txBox="1">
            <a:spLocks noGrp="1"/>
          </p:cNvSpPr>
          <p:nvPr>
            <p:ph type="body" idx="1"/>
          </p:nvPr>
        </p:nvSpPr>
        <p:spPr>
          <a:xfrm>
            <a:off x="268488" y="884944"/>
            <a:ext cx="53139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2000"/>
              <a:buNone/>
            </a:pPr>
            <a:r>
              <a:rPr lang="en-US"/>
              <a:t>Session I: Site Conditions and Concepts</a:t>
            </a:r>
            <a:endParaRPr/>
          </a:p>
        </p:txBody>
      </p:sp>
      <p:sp>
        <p:nvSpPr>
          <p:cNvPr id="188" name="Google Shape;188;p11"/>
          <p:cNvSpPr txBox="1">
            <a:spLocks noGrp="1"/>
          </p:cNvSpPr>
          <p:nvPr>
            <p:ph type="body" idx="3"/>
          </p:nvPr>
        </p:nvSpPr>
        <p:spPr>
          <a:xfrm>
            <a:off x="6358325" y="884951"/>
            <a:ext cx="55617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2000"/>
              <a:buNone/>
            </a:pPr>
            <a:r>
              <a:rPr lang="en-US"/>
              <a:t>Session II: Design Review and Feedback</a:t>
            </a:r>
            <a:endParaRPr/>
          </a:p>
        </p:txBody>
      </p:sp>
      <p:pic>
        <p:nvPicPr>
          <p:cNvPr id="189" name="Google Shape;189;p11" descr="A group of people standing in a room looking and discussing case studies at the Rodney Reservoir Community Design Charrette in June 2023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9625" y="3923475"/>
            <a:ext cx="3756100" cy="2817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631" y="1330375"/>
            <a:ext cx="3756095" cy="2505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6208" y="3888525"/>
            <a:ext cx="4042993" cy="2817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14700" y="1366025"/>
            <a:ext cx="2547301" cy="3140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63750" y="1395550"/>
            <a:ext cx="4042998" cy="227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138500" y="4639582"/>
            <a:ext cx="2699699" cy="2024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2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639216"/>
          </a:xfrm>
          <a:prstGeom prst="rect">
            <a:avLst/>
          </a:prstGeom>
          <a:solidFill>
            <a:srgbClr val="427A1C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ibre Franklin"/>
              <a:buNone/>
            </a:pPr>
            <a:r>
              <a:rPr lang="en-US" b="1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Community Design Charrette Session III</a:t>
            </a:r>
            <a:endParaRPr b="1"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200" name="Google Shape;200;p12" descr="Aerial view of design concept 1 for future Rodney Reservoir Par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30707" y="849480"/>
            <a:ext cx="6924675" cy="577215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2"/>
          <p:cNvSpPr txBox="1"/>
          <p:nvPr/>
        </p:nvSpPr>
        <p:spPr>
          <a:xfrm>
            <a:off x="145300" y="814925"/>
            <a:ext cx="5085300" cy="58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Preliminary Design Features</a:t>
            </a:r>
            <a:endParaRPr sz="2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●"/>
            </a:pPr>
            <a:r>
              <a:rPr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universal access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●"/>
            </a:pPr>
            <a:r>
              <a:rPr lang="en-US"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expanded community gardens </a:t>
            </a:r>
            <a:endParaRPr sz="2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●"/>
            </a:pPr>
            <a:r>
              <a:rPr lang="en-US"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outdoor learning environment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●"/>
            </a:pPr>
            <a:r>
              <a:rPr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demonstration site for sustainability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●"/>
            </a:pPr>
            <a:r>
              <a:rPr lang="en-US"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adaptive reuse </a:t>
            </a:r>
            <a:endParaRPr sz="2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●"/>
            </a:pPr>
            <a:r>
              <a:rPr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food forest (blueberry bushes, apple trees)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●"/>
            </a:pPr>
            <a:r>
              <a:rPr lang="en-US"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pet area</a:t>
            </a:r>
            <a:endParaRPr sz="2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●"/>
            </a:pPr>
            <a:r>
              <a:rPr lang="en-US"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public art </a:t>
            </a:r>
            <a:endParaRPr sz="2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●"/>
            </a:pPr>
            <a:r>
              <a:rPr lang="en-US"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community gathering and event spaces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●"/>
            </a:pPr>
            <a:r>
              <a:rPr lang="en-US"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outdoor recreation areas</a:t>
            </a:r>
            <a:endParaRPr sz="2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●"/>
            </a:pPr>
            <a:r>
              <a:rPr lang="en-US"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 features</a:t>
            </a:r>
            <a:endParaRPr sz="2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●"/>
            </a:pPr>
            <a:r>
              <a:rPr lang="en-US"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walking trails</a:t>
            </a:r>
            <a:endParaRPr sz="2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●"/>
            </a:pPr>
            <a:r>
              <a:rPr lang="en-US"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native plant</a:t>
            </a:r>
            <a:r>
              <a:rPr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 sz="2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3"/>
          <p:cNvSpPr txBox="1">
            <a:spLocks noGrp="1"/>
          </p:cNvSpPr>
          <p:nvPr>
            <p:ph type="title"/>
          </p:nvPr>
        </p:nvSpPr>
        <p:spPr>
          <a:xfrm>
            <a:off x="0" y="0"/>
            <a:ext cx="6580682" cy="909037"/>
          </a:xfrm>
          <a:prstGeom prst="rect">
            <a:avLst/>
          </a:prstGeom>
          <a:solidFill>
            <a:srgbClr val="427A1C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ibre Franklin"/>
              <a:buNone/>
            </a:pPr>
            <a:r>
              <a:rPr lang="en-US" b="1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 Transformative Opportunity</a:t>
            </a:r>
            <a:endParaRPr b="1"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07" name="Google Shape;207;p13"/>
          <p:cNvSpPr txBox="1">
            <a:spLocks noGrp="1"/>
          </p:cNvSpPr>
          <p:nvPr>
            <p:ph type="body" idx="1"/>
          </p:nvPr>
        </p:nvSpPr>
        <p:spPr>
          <a:xfrm>
            <a:off x="218606" y="1166230"/>
            <a:ext cx="6143470" cy="539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603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500"/>
              <a:buChar char="•"/>
            </a:pPr>
            <a:r>
              <a:rPr lang="en-US" sz="25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Over 80 community members have already come together to create a high-level vision for </a:t>
            </a:r>
            <a:r>
              <a:rPr lang="en-US" sz="2500" b="1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a nature- and community-focused park </a:t>
            </a:r>
            <a:r>
              <a:rPr lang="en-US" sz="25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at the Rodney Reservoir </a:t>
            </a:r>
            <a:endParaRPr sz="250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222222"/>
              </a:solidFill>
            </a:endParaRPr>
          </a:p>
          <a:p>
            <a:pPr marL="457200" marR="0" lvl="0" indent="-3873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500"/>
              <a:buFont typeface="Calibri"/>
              <a:buChar char="•"/>
            </a:pPr>
            <a:r>
              <a:rPr lang="en-US" sz="2500">
                <a:solidFill>
                  <a:srgbClr val="222222"/>
                </a:solidFill>
              </a:rPr>
              <a:t>c</a:t>
            </a:r>
            <a:r>
              <a:rPr lang="en-US" sz="25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enters the public good</a:t>
            </a:r>
            <a:endParaRPr sz="2500">
              <a:solidFill>
                <a:srgbClr val="222222"/>
              </a:solidFill>
            </a:endParaRPr>
          </a:p>
          <a:p>
            <a:pPr marL="457200" marR="0" lvl="0" indent="-3873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500"/>
              <a:buChar char="•"/>
            </a:pPr>
            <a:r>
              <a:rPr lang="en-US" sz="2500">
                <a:solidFill>
                  <a:srgbClr val="222222"/>
                </a:solidFill>
              </a:rPr>
              <a:t>supports</a:t>
            </a:r>
            <a:r>
              <a:rPr lang="en-US" sz="25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resiliency</a:t>
            </a:r>
            <a:endParaRPr sz="2500">
              <a:solidFill>
                <a:srgbClr val="222222"/>
              </a:solidFill>
            </a:endParaRPr>
          </a:p>
          <a:p>
            <a:pPr marL="457200" marR="0" lvl="0" indent="-3873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500"/>
              <a:buChar char="•"/>
            </a:pPr>
            <a:r>
              <a:rPr lang="en-US" sz="2500">
                <a:solidFill>
                  <a:srgbClr val="222222"/>
                </a:solidFill>
              </a:rPr>
              <a:t>promotes</a:t>
            </a:r>
            <a:r>
              <a:rPr lang="en-US" sz="25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environmental justice</a:t>
            </a:r>
            <a:endParaRPr sz="2500"/>
          </a:p>
          <a:p>
            <a:pPr marL="457200" marR="0" lvl="0" indent="-3873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500"/>
              <a:buChar char="•"/>
            </a:pPr>
            <a:r>
              <a:rPr lang="en-US" sz="2500">
                <a:solidFill>
                  <a:srgbClr val="222222"/>
                </a:solidFill>
              </a:rPr>
              <a:t>meets goals of t</a:t>
            </a:r>
            <a:r>
              <a:rPr lang="en-US" sz="25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he City’s 2028 Comprehensive Plan and </a:t>
            </a:r>
            <a:endParaRPr sz="250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73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500"/>
              <a:buChar char="•"/>
            </a:pPr>
            <a:r>
              <a:rPr lang="en-US" sz="2500">
                <a:solidFill>
                  <a:srgbClr val="222222"/>
                </a:solidFill>
              </a:rPr>
              <a:t>aligns with </a:t>
            </a:r>
            <a:r>
              <a:rPr lang="en-US" sz="25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Resilient Wilmington Report. </a:t>
            </a:r>
            <a:endParaRPr sz="2500"/>
          </a:p>
          <a:p>
            <a:pPr marL="228600" marR="0" lvl="0" indent="-101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8" name="Google Shape;208;p13" descr="Photo of residents working with design concepts for future Rodney Reservoir Park at the Rodney Reservoir Community Design Charrette in June 2023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80682" y="-22487"/>
            <a:ext cx="5611318" cy="6917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981c92fdcc_0_70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09000"/>
          </a:xfrm>
          <a:prstGeom prst="rect">
            <a:avLst/>
          </a:prstGeom>
          <a:solidFill>
            <a:srgbClr val="427A1C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ibre Franklin"/>
              <a:buNone/>
            </a:pPr>
            <a:r>
              <a:rPr lang="en-US" b="1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Rodney Reservoir Working Group</a:t>
            </a:r>
            <a:endParaRPr b="1"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14" name="Google Shape;214;g2981c92fdcc_0_70"/>
          <p:cNvSpPr txBox="1">
            <a:spLocks noGrp="1"/>
          </p:cNvSpPr>
          <p:nvPr>
            <p:ph type="body" idx="1"/>
          </p:nvPr>
        </p:nvSpPr>
        <p:spPr>
          <a:xfrm>
            <a:off x="218606" y="1458605"/>
            <a:ext cx="6143400" cy="53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23850" algn="l" rt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-US" sz="2500"/>
              <a:t>The City set up a Rodney Reservoir Working Group with City/Community participation to develop a design for the future Rodney Reservoir Park</a:t>
            </a:r>
            <a:endParaRPr sz="2500"/>
          </a:p>
          <a:p>
            <a:pPr marL="457200" lvl="0" indent="-32385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2500"/>
              <a:t>Commitment to build on vision for a nature- and community- focused park from the Community Design Charrette.</a:t>
            </a:r>
            <a:endParaRPr sz="2500"/>
          </a:p>
          <a:p>
            <a:pPr marL="457200" lvl="0" indent="-34290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500"/>
              <a:t>Recently engaged a landscape architect firm to lead a community design process for the project</a:t>
            </a:r>
            <a:r>
              <a:rPr lang="en-US"/>
              <a:t>. </a:t>
            </a:r>
            <a:endParaRPr/>
          </a:p>
          <a:p>
            <a:pPr marL="0" lvl="0" indent="0" algn="l" rt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5" name="Google Shape;215;g2981c92fdcc_0_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2000" y="1590613"/>
            <a:ext cx="5852150" cy="438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4"/>
          <p:cNvSpPr txBox="1">
            <a:spLocks noGrp="1"/>
          </p:cNvSpPr>
          <p:nvPr>
            <p:ph type="title"/>
          </p:nvPr>
        </p:nvSpPr>
        <p:spPr>
          <a:xfrm>
            <a:off x="0" y="288926"/>
            <a:ext cx="12192000" cy="639300"/>
          </a:xfrm>
          <a:prstGeom prst="rect">
            <a:avLst/>
          </a:prstGeom>
          <a:solidFill>
            <a:srgbClr val="427A1C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8196"/>
              <a:buFont typeface="Libre Franklin"/>
              <a:buNone/>
            </a:pPr>
            <a:r>
              <a:rPr lang="en-US" b="1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</a:t>
            </a:r>
            <a:r>
              <a:rPr lang="en-US" sz="4066" b="1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ity Plans to Demolish Reservoir starting in Jan. 2024</a:t>
            </a:r>
            <a:endParaRPr sz="4066" b="1"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221" name="Google Shape;22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3688" y="1358017"/>
            <a:ext cx="9864635" cy="55488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>
            <a:spLocks noGrp="1"/>
          </p:cNvSpPr>
          <p:nvPr>
            <p:ph type="body" idx="1"/>
          </p:nvPr>
        </p:nvSpPr>
        <p:spPr>
          <a:xfrm>
            <a:off x="1321325" y="2805700"/>
            <a:ext cx="9822600" cy="3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55607"/>
              <a:buNone/>
            </a:pPr>
            <a:r>
              <a:rPr lang="en-US" sz="4315"/>
              <a:t>We are a neighborhood association made up of </a:t>
            </a:r>
            <a:r>
              <a:rPr lang="en-US" sz="4315" b="1"/>
              <a:t>residents and other stakeholders</a:t>
            </a:r>
            <a:r>
              <a:rPr lang="en-US" sz="4315"/>
              <a:t> in the area that surrounds the Rodney Reservoir.  </a:t>
            </a:r>
            <a:endParaRPr sz="4315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55607"/>
              <a:buNone/>
            </a:pPr>
            <a:r>
              <a:rPr lang="en-US" sz="4315"/>
              <a:t>Our goal is to keep the Rodney Reservoir:</a:t>
            </a:r>
            <a:endParaRPr sz="4315"/>
          </a:p>
          <a:p>
            <a:pPr marL="457200" lvl="0" indent="-39989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4315" b="1"/>
              <a:t>safe </a:t>
            </a:r>
            <a:endParaRPr sz="4315" b="1"/>
          </a:p>
          <a:p>
            <a:pPr marL="457200" lvl="0" indent="-39989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4315" b="1"/>
              <a:t>public </a:t>
            </a:r>
            <a:endParaRPr sz="4315"/>
          </a:p>
          <a:p>
            <a:pPr marL="457200" lvl="0" indent="-39989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4315" b="1"/>
              <a:t>green</a:t>
            </a:r>
            <a:r>
              <a:rPr lang="en-US" sz="4315"/>
              <a:t> </a:t>
            </a:r>
            <a:endParaRPr sz="4315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55607"/>
              <a:buNone/>
            </a:pPr>
            <a:r>
              <a:rPr lang="en-US" sz="4315" b="1"/>
              <a:t>We are working together to create a future where all residents can enjoy its use</a:t>
            </a:r>
            <a:r>
              <a:rPr lang="en-US" sz="4315"/>
              <a:t>.</a:t>
            </a: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400"/>
          </a:p>
        </p:txBody>
      </p:sp>
      <p:pic>
        <p:nvPicPr>
          <p:cNvPr id="97" name="Google Shape;97;p2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2" cy="2646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9829292762_0_2"/>
          <p:cNvSpPr txBox="1">
            <a:spLocks noGrp="1"/>
          </p:cNvSpPr>
          <p:nvPr>
            <p:ph type="title"/>
          </p:nvPr>
        </p:nvSpPr>
        <p:spPr>
          <a:xfrm>
            <a:off x="0" y="365126"/>
            <a:ext cx="12192000" cy="639300"/>
          </a:xfrm>
          <a:prstGeom prst="rect">
            <a:avLst/>
          </a:prstGeom>
          <a:solidFill>
            <a:srgbClr val="427A1C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ibre Franklin"/>
              <a:buNone/>
            </a:pPr>
            <a:r>
              <a:rPr lang="en-US" b="1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The City’s Demolition Plan</a:t>
            </a:r>
            <a:endParaRPr b="1"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27" name="Google Shape;227;g29829292762_0_2"/>
          <p:cNvSpPr txBox="1">
            <a:spLocks noGrp="1"/>
          </p:cNvSpPr>
          <p:nvPr>
            <p:ph type="body" idx="1"/>
          </p:nvPr>
        </p:nvSpPr>
        <p:spPr>
          <a:xfrm>
            <a:off x="558025" y="1438675"/>
            <a:ext cx="5862300" cy="19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873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-US" sz="2500"/>
              <a:t>4 Months of Demolition</a:t>
            </a:r>
            <a:endParaRPr sz="2500"/>
          </a:p>
          <a:p>
            <a:pPr marL="457200" lvl="0" indent="-3873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-US" sz="2500"/>
              <a:t>Break-up Concrete Water Tank</a:t>
            </a:r>
            <a:endParaRPr sz="2500"/>
          </a:p>
          <a:p>
            <a:pPr marL="457200" lvl="0" indent="-3873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-US" sz="2500"/>
              <a:t>Run Concrete Through “Munchers”</a:t>
            </a:r>
            <a:endParaRPr sz="2500"/>
          </a:p>
          <a:p>
            <a:pPr marL="45720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pic>
        <p:nvPicPr>
          <p:cNvPr id="228" name="Google Shape;228;g29829292762_0_2"/>
          <p:cNvPicPr preferRelativeResize="0"/>
          <p:nvPr/>
        </p:nvPicPr>
        <p:blipFill rotWithShape="1">
          <a:blip r:embed="rId3">
            <a:alphaModFix/>
          </a:blip>
          <a:srcRect t="4260"/>
          <a:stretch/>
        </p:blipFill>
        <p:spPr>
          <a:xfrm>
            <a:off x="1863138" y="3463075"/>
            <a:ext cx="8465729" cy="33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g29829292762_0_2"/>
          <p:cNvSpPr txBox="1">
            <a:spLocks noGrp="1"/>
          </p:cNvSpPr>
          <p:nvPr>
            <p:ph type="body" idx="1"/>
          </p:nvPr>
        </p:nvSpPr>
        <p:spPr>
          <a:xfrm>
            <a:off x="6420325" y="1438675"/>
            <a:ext cx="5499000" cy="20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238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2500"/>
              <a:t>Bury Rubble On-Site</a:t>
            </a:r>
            <a:endParaRPr sz="2500"/>
          </a:p>
          <a:p>
            <a:pPr marL="457200" lvl="0" indent="-3238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2500"/>
              <a:t>Grade the Site</a:t>
            </a:r>
            <a:endParaRPr sz="2500"/>
          </a:p>
          <a:p>
            <a:pPr marL="457200" lvl="0" indent="-3238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2500"/>
              <a:t>Plant Grass on Top</a:t>
            </a:r>
            <a:endParaRPr sz="25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5"/>
          <p:cNvSpPr txBox="1">
            <a:spLocks noGrp="1"/>
          </p:cNvSpPr>
          <p:nvPr>
            <p:ph type="title"/>
          </p:nvPr>
        </p:nvSpPr>
        <p:spPr>
          <a:xfrm>
            <a:off x="0" y="-1700"/>
            <a:ext cx="12192000" cy="930000"/>
          </a:xfrm>
          <a:prstGeom prst="rect">
            <a:avLst/>
          </a:prstGeom>
          <a:solidFill>
            <a:srgbClr val="427A1C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ibre Franklin"/>
              <a:buNone/>
            </a:pPr>
            <a:r>
              <a:rPr lang="en-US" b="1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Hazardous Substances Onsite</a:t>
            </a:r>
            <a:endParaRPr b="1"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35" name="Google Shape;235;p15"/>
          <p:cNvSpPr txBox="1">
            <a:spLocks noGrp="1"/>
          </p:cNvSpPr>
          <p:nvPr>
            <p:ph type="body" idx="1"/>
          </p:nvPr>
        </p:nvSpPr>
        <p:spPr>
          <a:xfrm>
            <a:off x="424050" y="1403875"/>
            <a:ext cx="11535600" cy="48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60350" algn="l" rtl="0">
              <a:lnSpc>
                <a:spcPct val="87000"/>
              </a:lnSpc>
              <a:spcBef>
                <a:spcPts val="400"/>
              </a:spcBef>
              <a:spcAft>
                <a:spcPts val="0"/>
              </a:spcAft>
              <a:buClr>
                <a:srgbClr val="222222"/>
              </a:buClr>
              <a:buSzPts val="2500"/>
              <a:buChar char="•"/>
            </a:pPr>
            <a:r>
              <a:rPr lang="en-US" sz="25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Site Specifications indicate the presence of </a:t>
            </a:r>
            <a:r>
              <a:rPr lang="en-US" sz="2500" b="1">
                <a:solidFill>
                  <a:srgbClr val="222222"/>
                </a:solidFill>
              </a:rPr>
              <a:t>lead </a:t>
            </a:r>
            <a:r>
              <a:rPr lang="en-US" sz="25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US" sz="2500" b="1">
                <a:solidFill>
                  <a:srgbClr val="222222"/>
                </a:solidFill>
              </a:rPr>
              <a:t>coal ash</a:t>
            </a:r>
            <a:r>
              <a:rPr lang="en-US" sz="25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at the site.</a:t>
            </a:r>
            <a:endParaRPr sz="250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87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2500">
              <a:solidFill>
                <a:srgbClr val="222222"/>
              </a:solidFill>
            </a:endParaRPr>
          </a:p>
          <a:p>
            <a:pPr marL="228600" lvl="0" indent="-260350" algn="l" rtl="0">
              <a:lnSpc>
                <a:spcPct val="87000"/>
              </a:lnSpc>
              <a:spcBef>
                <a:spcPts val="400"/>
              </a:spcBef>
              <a:spcAft>
                <a:spcPts val="0"/>
              </a:spcAft>
              <a:buClr>
                <a:srgbClr val="222222"/>
              </a:buClr>
              <a:buSzPts val="2500"/>
              <a:buChar char="•"/>
            </a:pPr>
            <a:r>
              <a:rPr lang="en-US" sz="25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The City</a:t>
            </a:r>
            <a:r>
              <a:rPr lang="en-US" sz="2500">
                <a:solidFill>
                  <a:srgbClr val="222222"/>
                </a:solidFill>
              </a:rPr>
              <a:t>’s </a:t>
            </a:r>
            <a:r>
              <a:rPr lang="en-US" sz="25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most recent </a:t>
            </a:r>
            <a:r>
              <a:rPr lang="en-US" sz="2500">
                <a:solidFill>
                  <a:srgbClr val="222222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</a:t>
            </a: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oil testing report</a:t>
            </a:r>
            <a:r>
              <a:rPr lang="en-US" sz="2500">
                <a:solidFill>
                  <a:srgbClr val="222222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5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indicates the presence of: </a:t>
            </a:r>
            <a:endParaRPr sz="250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0" algn="l" rtl="0">
              <a:lnSpc>
                <a:spcPct val="87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</a:pPr>
            <a:endParaRPr sz="2500">
              <a:solidFill>
                <a:srgbClr val="222222"/>
              </a:solidFill>
            </a:endParaRPr>
          </a:p>
          <a:p>
            <a:pPr marL="685800" lvl="1" indent="-260350" algn="l" rtl="0">
              <a:lnSpc>
                <a:spcPct val="87000"/>
              </a:lnSpc>
              <a:spcBef>
                <a:spcPts val="400"/>
              </a:spcBef>
              <a:spcAft>
                <a:spcPts val="0"/>
              </a:spcAft>
              <a:buClr>
                <a:srgbClr val="222222"/>
              </a:buClr>
              <a:buSzPts val="2500"/>
              <a:buChar char="•"/>
            </a:pPr>
            <a:r>
              <a:rPr lang="en-US" sz="25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Regulated substances in shallow soil are present at an </a:t>
            </a:r>
            <a:r>
              <a:rPr lang="en-US" sz="2500" b="1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unacceptable cancer risk under the resident scenario; </a:t>
            </a:r>
            <a:endParaRPr sz="2500"/>
          </a:p>
          <a:p>
            <a:pPr marL="685800" lvl="1" indent="-260350" algn="l" rtl="0">
              <a:lnSpc>
                <a:spcPct val="87000"/>
              </a:lnSpc>
              <a:spcBef>
                <a:spcPts val="400"/>
              </a:spcBef>
              <a:spcAft>
                <a:spcPts val="0"/>
              </a:spcAft>
              <a:buClr>
                <a:srgbClr val="222222"/>
              </a:buClr>
              <a:buSzPts val="2500"/>
              <a:buChar char="•"/>
            </a:pPr>
            <a:r>
              <a:rPr lang="en-US" sz="25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Regulated substances in combined shallow and deep soil are present at an acceptable cancer risk under the resident scenario; </a:t>
            </a:r>
            <a:endParaRPr sz="2500"/>
          </a:p>
          <a:p>
            <a:pPr marL="685800" lvl="1" indent="-260350" algn="l" rtl="0">
              <a:lnSpc>
                <a:spcPct val="87000"/>
              </a:lnSpc>
              <a:spcBef>
                <a:spcPts val="400"/>
              </a:spcBef>
              <a:spcAft>
                <a:spcPts val="0"/>
              </a:spcAft>
              <a:buClr>
                <a:srgbClr val="222222"/>
              </a:buClr>
              <a:buSzPts val="2500"/>
              <a:buChar char="•"/>
            </a:pPr>
            <a:r>
              <a:rPr lang="en-US" sz="25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Regulated substances in shallow and combined shallow and deep soil are present at an </a:t>
            </a:r>
            <a:r>
              <a:rPr lang="en-US" sz="2500" b="1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unacceptable non-cancer risk under the resident child HI scenario</a:t>
            </a:r>
            <a:r>
              <a:rPr lang="en-US" sz="25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; and </a:t>
            </a:r>
            <a:endParaRPr sz="2500"/>
          </a:p>
          <a:p>
            <a:pPr marL="685800" lvl="1" indent="-260350" algn="l" rtl="0">
              <a:lnSpc>
                <a:spcPct val="87000"/>
              </a:lnSpc>
              <a:spcBef>
                <a:spcPts val="400"/>
              </a:spcBef>
              <a:spcAft>
                <a:spcPts val="0"/>
              </a:spcAft>
              <a:buClr>
                <a:srgbClr val="222222"/>
              </a:buClr>
              <a:buSzPts val="2500"/>
              <a:buChar char="•"/>
            </a:pPr>
            <a:r>
              <a:rPr lang="en-US" sz="25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Regulated substances in shallow and combined shallow and deep soil are present at an acceptable cancer and non-cancer risk under the urban garden, outdoor worker, excavator, recreator, and trespasser scenarios.  (Verdantas October 10 report, p. 7)</a:t>
            </a:r>
            <a:endParaRPr sz="25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6"/>
          <p:cNvSpPr txBox="1">
            <a:spLocks noGrp="1"/>
          </p:cNvSpPr>
          <p:nvPr>
            <p:ph type="title"/>
          </p:nvPr>
        </p:nvSpPr>
        <p:spPr>
          <a:xfrm>
            <a:off x="0" y="-39573"/>
            <a:ext cx="12192000" cy="879000"/>
          </a:xfrm>
          <a:prstGeom prst="rect">
            <a:avLst/>
          </a:prstGeom>
          <a:solidFill>
            <a:srgbClr val="427A1C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ibre Franklin"/>
              <a:buNone/>
            </a:pPr>
            <a:r>
              <a:rPr lang="en-US" b="1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OUR ASK: Prioritize Our Community’s Health</a:t>
            </a:r>
            <a:endParaRPr b="1"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41" name="Google Shape;241;p16"/>
          <p:cNvSpPr txBox="1">
            <a:spLocks noGrp="1"/>
          </p:cNvSpPr>
          <p:nvPr>
            <p:ph type="body" idx="1"/>
          </p:nvPr>
        </p:nvSpPr>
        <p:spPr>
          <a:xfrm>
            <a:off x="327450" y="1081075"/>
            <a:ext cx="11537100" cy="51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None/>
            </a:pPr>
            <a:r>
              <a:rPr lang="en-US" sz="2500" b="1">
                <a:solidFill>
                  <a:srgbClr val="222222"/>
                </a:solidFill>
              </a:rPr>
              <a:t>Protect Community from Exposure to Hazardous Substances</a:t>
            </a:r>
            <a:endParaRPr sz="2500" b="1"/>
          </a:p>
          <a:p>
            <a:pPr marL="457200" lvl="0" indent="-3873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500"/>
              <a:buChar char="•"/>
            </a:pPr>
            <a:r>
              <a:rPr lang="en-US" sz="2500">
                <a:solidFill>
                  <a:srgbClr val="222222"/>
                </a:solidFill>
              </a:rPr>
              <a:t>Develop a site-specific Contaminated Materials Management Plan that includes specific steps for identifying and addressing lead, coal ash, and other hazardous substances present at the Rodney Reservoir before starting demolition.</a:t>
            </a:r>
            <a:endParaRPr sz="2500">
              <a:solidFill>
                <a:srgbClr val="222222"/>
              </a:solidFill>
            </a:endParaRPr>
          </a:p>
          <a:p>
            <a:pPr marL="457200" lvl="0" indent="-3873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500"/>
              <a:buChar char="•"/>
            </a:pPr>
            <a:r>
              <a:rPr lang="en-US" sz="2500">
                <a:solidFill>
                  <a:srgbClr val="222222"/>
                </a:solidFill>
              </a:rPr>
              <a:t>Enter into a settlement agreement with DNREC-RS for the Rodney Reservoir to proceed through the HSCA process to receive a COCR under the Voluntary Cleanup Program or Brownfields Development Program. </a:t>
            </a:r>
            <a:endParaRPr sz="2500">
              <a:solidFill>
                <a:srgbClr val="222222"/>
              </a:solidFill>
            </a:endParaRPr>
          </a:p>
          <a:p>
            <a:pPr marL="45720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222222"/>
              </a:solidFill>
            </a:endParaRPr>
          </a:p>
          <a:p>
            <a:pPr marL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None/>
            </a:pPr>
            <a:r>
              <a:rPr lang="en-US" sz="2500" b="1">
                <a:solidFill>
                  <a:srgbClr val="222222"/>
                </a:solidFill>
              </a:rPr>
              <a:t>Approach Site Work Strategically </a:t>
            </a:r>
            <a:endParaRPr sz="2500" b="1"/>
          </a:p>
          <a:p>
            <a:pPr marL="228600" lvl="0" indent="-269875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500"/>
              <a:buChar char="•"/>
            </a:pPr>
            <a:r>
              <a:rPr lang="en-US" sz="2500">
                <a:solidFill>
                  <a:srgbClr val="222222"/>
                </a:solidFill>
              </a:rPr>
              <a:t>Use </a:t>
            </a:r>
            <a:r>
              <a:rPr lang="en-US" sz="25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design strategies </a:t>
            </a:r>
            <a:r>
              <a:rPr lang="en-US" sz="2500">
                <a:solidFill>
                  <a:srgbClr val="222222"/>
                </a:solidFill>
              </a:rPr>
              <a:t>to</a:t>
            </a:r>
            <a:r>
              <a:rPr lang="en-US" sz="25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limit soil disturbance</a:t>
            </a:r>
            <a:r>
              <a:rPr lang="en-US" sz="2500">
                <a:solidFill>
                  <a:srgbClr val="222222"/>
                </a:solidFill>
              </a:rPr>
              <a:t> and exposure.</a:t>
            </a:r>
            <a:r>
              <a:rPr lang="en-US" sz="25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50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852000"/>
          </a:xfrm>
          <a:prstGeom prst="rect">
            <a:avLst/>
          </a:prstGeom>
          <a:solidFill>
            <a:srgbClr val="427A1C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ibre Franklin"/>
              <a:buNone/>
            </a:pPr>
            <a:r>
              <a:rPr lang="en-US" b="1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Complete Design </a:t>
            </a:r>
            <a:r>
              <a:rPr lang="en-US" b="1" u="sng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Before</a:t>
            </a:r>
            <a:r>
              <a:rPr lang="en-US" b="1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Starting Demolition</a:t>
            </a:r>
            <a:endParaRPr b="1"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47" name="Google Shape;247;p18"/>
          <p:cNvSpPr txBox="1">
            <a:spLocks noGrp="1"/>
          </p:cNvSpPr>
          <p:nvPr>
            <p:ph type="body" idx="1"/>
          </p:nvPr>
        </p:nvSpPr>
        <p:spPr>
          <a:xfrm>
            <a:off x="591300" y="922975"/>
            <a:ext cx="11009400" cy="54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58127" algn="l" rtl="0">
              <a:lnSpc>
                <a:spcPct val="107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en-US" sz="2500"/>
              <a:t>Complete</a:t>
            </a: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 a comprehensive planning process as required by the Bo</a:t>
            </a:r>
            <a:r>
              <a:rPr lang="en-US" sz="2500"/>
              <a:t>nd Bill. </a:t>
            </a:r>
            <a:endParaRPr sz="2500"/>
          </a:p>
          <a:p>
            <a:pPr marL="228600" lvl="0" indent="-258127" algn="l" rtl="0">
              <a:lnSpc>
                <a:spcPct val="107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en-US" sz="2500"/>
              <a:t>Build on the vision of the Rodney Reservoir Community Design Charrette to create</a:t>
            </a: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 a nature- and community- focused park.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58127" algn="l" rtl="0">
              <a:lnSpc>
                <a:spcPct val="107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en-US" sz="2500"/>
              <a:t>I</a:t>
            </a: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ntegrate design and construction phases in order to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87350" algn="l" rtl="0">
              <a:lnSpc>
                <a:spcPct val="107000"/>
              </a:lnSpc>
              <a:spcBef>
                <a:spcPts val="400"/>
              </a:spcBef>
              <a:spcAft>
                <a:spcPts val="0"/>
              </a:spcAft>
              <a:buSzPts val="2500"/>
              <a:buChar char="○"/>
            </a:pPr>
            <a:r>
              <a:rPr lang="en-US" sz="2500"/>
              <a:t>Build on historic features of the site, including elevation/grade change</a:t>
            </a:r>
            <a:endParaRPr sz="2500"/>
          </a:p>
          <a:p>
            <a:pPr marL="914400" lvl="1" indent="-387350" algn="l" rtl="0">
              <a:lnSpc>
                <a:spcPct val="107000"/>
              </a:lnSpc>
              <a:spcBef>
                <a:spcPts val="400"/>
              </a:spcBef>
              <a:spcAft>
                <a:spcPts val="0"/>
              </a:spcAft>
              <a:buSzPts val="2500"/>
              <a:buChar char="○"/>
            </a:pPr>
            <a:r>
              <a:rPr lang="en-US" sz="2500"/>
              <a:t>Save money</a:t>
            </a:r>
            <a:endParaRPr sz="2500"/>
          </a:p>
          <a:p>
            <a:pPr marL="914400" lvl="1" indent="-387350" algn="l" rtl="0">
              <a:lnSpc>
                <a:spcPct val="107000"/>
              </a:lnSpc>
              <a:spcBef>
                <a:spcPts val="400"/>
              </a:spcBef>
              <a:spcAft>
                <a:spcPts val="0"/>
              </a:spcAft>
              <a:buSzPts val="2500"/>
              <a:buChar char="○"/>
            </a:pPr>
            <a:r>
              <a:rPr lang="en-US" sz="2500"/>
              <a:t>Reduce the carbon footprint of the project and tell the story of sustainable development</a:t>
            </a:r>
            <a:endParaRPr sz="2500"/>
          </a:p>
          <a:p>
            <a:pPr marL="914400" lvl="1" indent="-387350" algn="l" rtl="0">
              <a:lnSpc>
                <a:spcPct val="107000"/>
              </a:lnSpc>
              <a:spcBef>
                <a:spcPts val="400"/>
              </a:spcBef>
              <a:spcAft>
                <a:spcPts val="0"/>
              </a:spcAft>
              <a:buSzPts val="2500"/>
              <a:buChar char="○"/>
            </a:pPr>
            <a:r>
              <a:rPr lang="en-US" sz="2500"/>
              <a:t>Center the community’s health and minimize risks related to the release of hazardous substances</a:t>
            </a:r>
            <a:endParaRPr sz="2500"/>
          </a:p>
          <a:p>
            <a:pPr marL="228600" lvl="0" indent="-258127" algn="l" rtl="0">
              <a:lnSpc>
                <a:spcPct val="107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en-US" sz="2500"/>
              <a:t>Finish the design process and identify funding for construction before starting demolition.</a:t>
            </a:r>
            <a:endParaRPr sz="2500"/>
          </a:p>
          <a:p>
            <a:pPr marL="228600" lvl="0" indent="-258127" algn="l" rtl="0">
              <a:lnSpc>
                <a:spcPct val="107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en-US" sz="2500" b="1"/>
              <a:t>Build an AWESOME park for all to enjoy that will improve our environment.</a:t>
            </a:r>
            <a:endParaRPr sz="2500" b="1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20" descr="A picture containing road, highway, garde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0"/>
          <p:cNvSpPr txBox="1"/>
          <p:nvPr/>
        </p:nvSpPr>
        <p:spPr>
          <a:xfrm>
            <a:off x="0" y="4313542"/>
            <a:ext cx="12192000" cy="2582779"/>
          </a:xfrm>
          <a:prstGeom prst="rect">
            <a:avLst/>
          </a:prstGeom>
          <a:solidFill>
            <a:srgbClr val="3C701A">
              <a:alpha val="69411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sng" strike="noStrike" cap="none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sng" strike="noStrike" cap="none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sng" strike="noStrike" cap="none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1" i="0" u="sng" strike="noStrike" cap="none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rtl="0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sng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www.greenforthegreatergood.org</a:t>
            </a:r>
            <a:endParaRPr sz="2800" b="1" i="0" u="none" strike="noStrike" cap="none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Facebook and Instagram @GreenfortheGreaterGood</a:t>
            </a:r>
            <a:endParaRPr sz="1400" b="1" i="0" u="none" strike="noStrike" cap="none">
              <a:solidFill>
                <a:srgbClr val="0000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255" name="Google Shape;255;p20" descr="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9264" y="4498027"/>
            <a:ext cx="6699787" cy="14543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9" descr="TOP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8850187" cy="685890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03" name="Google Shape;103;p9"/>
          <p:cNvSpPr txBox="1"/>
          <p:nvPr/>
        </p:nvSpPr>
        <p:spPr>
          <a:xfrm>
            <a:off x="-7500" y="0"/>
            <a:ext cx="12207000" cy="676500"/>
          </a:xfrm>
          <a:prstGeom prst="rect">
            <a:avLst/>
          </a:prstGeom>
          <a:solidFill>
            <a:srgbClr val="3C701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3100" b="1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Rodney Reservoir: A Vital </a:t>
            </a:r>
            <a:r>
              <a:rPr lang="en-US" sz="3100" b="1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Green Space</a:t>
            </a:r>
            <a:r>
              <a:rPr lang="en-US" sz="3100" b="1" i="0" u="none" strike="noStrike" cap="none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on the West Side</a:t>
            </a:r>
            <a:endParaRPr sz="1700" b="1" i="0" u="none" strike="noStrike" cap="none">
              <a:solidFill>
                <a:srgbClr val="0000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3000" i="0" u="none" strike="noStrike" cap="none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104" name="Google Shape;104;p9"/>
          <p:cNvSpPr/>
          <p:nvPr/>
        </p:nvSpPr>
        <p:spPr>
          <a:xfrm>
            <a:off x="6325850" y="676568"/>
            <a:ext cx="5866150" cy="6181432"/>
          </a:xfrm>
          <a:prstGeom prst="rect">
            <a:avLst/>
          </a:prstGeom>
          <a:solidFill>
            <a:srgbClr val="A8D08C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9"/>
          <p:cNvSpPr txBox="1"/>
          <p:nvPr/>
        </p:nvSpPr>
        <p:spPr>
          <a:xfrm>
            <a:off x="7019100" y="1355925"/>
            <a:ext cx="4743900" cy="4386900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6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Site Features</a:t>
            </a:r>
            <a:endParaRPr sz="26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84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50"/>
              <a:buFont typeface="Arial"/>
              <a:buChar char="•"/>
            </a:pPr>
            <a:r>
              <a:rPr lang="en-US" sz="26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3.78 acres</a:t>
            </a:r>
            <a:endParaRPr sz="26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84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50"/>
              <a:buChar char="•"/>
            </a:pPr>
            <a:r>
              <a:rPr lang="en-US" sz="26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Zoned Open Space</a:t>
            </a:r>
            <a:endParaRPr sz="2650" b="1" i="0" u="none" strike="noStrike" cap="none">
              <a:solidFill>
                <a:srgbClr val="000000"/>
              </a:solidFill>
            </a:endParaRPr>
          </a:p>
          <a:p>
            <a:pPr marL="342900" marR="0" lvl="0" indent="-384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50"/>
              <a:buFont typeface="Arial"/>
              <a:buChar char="•"/>
            </a:pPr>
            <a:r>
              <a:rPr lang="en-US" sz="26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Sits on a ridge at the meeting point of two watersheds</a:t>
            </a:r>
            <a:endParaRPr sz="26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84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50"/>
              <a:buFont typeface="Arial"/>
              <a:buChar char="•"/>
            </a:pPr>
            <a:r>
              <a:rPr lang="en-US" sz="26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elevation reaches ~235 ft above sea level</a:t>
            </a:r>
            <a:endParaRPr sz="26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84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50"/>
              <a:buFont typeface="Arial"/>
              <a:buChar char="•"/>
            </a:pPr>
            <a:r>
              <a:rPr lang="en-US" sz="26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Meeting </a:t>
            </a:r>
            <a:r>
              <a:rPr lang="en-US" sz="26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26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oint of Hilltop, Little Italy and Cool Spring neighborhoods</a:t>
            </a:r>
            <a:endParaRPr sz="26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g2981c92fdcc_0_6"/>
          <p:cNvPicPr preferRelativeResize="0"/>
          <p:nvPr/>
        </p:nvPicPr>
        <p:blipFill rotWithShape="1">
          <a:blip r:embed="rId3">
            <a:alphaModFix/>
          </a:blip>
          <a:srcRect b="11995"/>
          <a:stretch/>
        </p:blipFill>
        <p:spPr>
          <a:xfrm>
            <a:off x="758025" y="-13050"/>
            <a:ext cx="103901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981c92fdcc_0_1"/>
          <p:cNvSpPr txBox="1">
            <a:spLocks noGrp="1"/>
          </p:cNvSpPr>
          <p:nvPr>
            <p:ph type="title"/>
          </p:nvPr>
        </p:nvSpPr>
        <p:spPr>
          <a:xfrm>
            <a:off x="3625" y="4939675"/>
            <a:ext cx="12192000" cy="1911600"/>
          </a:xfrm>
          <a:prstGeom prst="rect">
            <a:avLst/>
          </a:prstGeom>
          <a:solidFill>
            <a:srgbClr val="3C701A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ibre Franklin"/>
              <a:buNone/>
            </a:pPr>
            <a:r>
              <a:rPr lang="en-US" sz="280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Rodney Reservoir: Buried water tank built in 1916 to serve </a:t>
            </a:r>
            <a:endParaRPr sz="280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ibre Franklin"/>
              <a:buNone/>
            </a:pPr>
            <a:r>
              <a:rPr lang="en-US" sz="280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as part of the City’s water infrastructure </a:t>
            </a:r>
            <a:endParaRPr sz="280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ibre Franklin"/>
              <a:buNone/>
            </a:pPr>
            <a:r>
              <a:rPr lang="en-US" sz="280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and be a public park.</a:t>
            </a:r>
            <a:endParaRPr sz="200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116" name="Google Shape;116;g2981c92fdcc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975" y="509641"/>
            <a:ext cx="12199800" cy="3901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"/>
          <p:cNvSpPr/>
          <p:nvPr/>
        </p:nvSpPr>
        <p:spPr>
          <a:xfrm>
            <a:off x="3938796" y="874427"/>
            <a:ext cx="3931806" cy="5571344"/>
          </a:xfrm>
          <a:prstGeom prst="rect">
            <a:avLst/>
          </a:prstGeom>
          <a:solidFill>
            <a:srgbClr val="2B5E08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5"/>
          <p:cNvSpPr/>
          <p:nvPr/>
        </p:nvSpPr>
        <p:spPr>
          <a:xfrm>
            <a:off x="8263166" y="953812"/>
            <a:ext cx="3714161" cy="4854430"/>
          </a:xfrm>
          <a:prstGeom prst="rect">
            <a:avLst/>
          </a:prstGeom>
          <a:solidFill>
            <a:srgbClr val="2B5E08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5"/>
          <p:cNvSpPr txBox="1">
            <a:spLocks noGrp="1"/>
          </p:cNvSpPr>
          <p:nvPr>
            <p:ph type="title"/>
          </p:nvPr>
        </p:nvSpPr>
        <p:spPr>
          <a:xfrm>
            <a:off x="0" y="60928"/>
            <a:ext cx="12192000" cy="772524"/>
          </a:xfrm>
          <a:prstGeom prst="rect">
            <a:avLst/>
          </a:prstGeom>
          <a:solidFill>
            <a:srgbClr val="3C701A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ibre Franklin"/>
              <a:buNone/>
            </a:pPr>
            <a:r>
              <a:rPr lang="en-US" sz="4200" b="1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Rodney Reservoir:  150+ Years of Public Use</a:t>
            </a:r>
            <a:endParaRPr sz="4200" b="1"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grpSp>
        <p:nvGrpSpPr>
          <p:cNvPr id="124" name="Google Shape;124;p5"/>
          <p:cNvGrpSpPr/>
          <p:nvPr/>
        </p:nvGrpSpPr>
        <p:grpSpPr>
          <a:xfrm>
            <a:off x="253877" y="1490810"/>
            <a:ext cx="3313782" cy="3383326"/>
            <a:chOff x="-106413" y="2232294"/>
            <a:chExt cx="3313782" cy="3236464"/>
          </a:xfrm>
        </p:grpSpPr>
        <p:sp>
          <p:nvSpPr>
            <p:cNvPr id="125" name="Google Shape;125;p5"/>
            <p:cNvSpPr/>
            <p:nvPr/>
          </p:nvSpPr>
          <p:spPr>
            <a:xfrm>
              <a:off x="-106413" y="2232294"/>
              <a:ext cx="3313782" cy="3236464"/>
            </a:xfrm>
            <a:prstGeom prst="rect">
              <a:avLst/>
            </a:prstGeom>
            <a:solidFill>
              <a:srgbClr val="2B5E08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6" name="Google Shape;126;p5" descr="A picture containing text, newspaper, font, black and white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3694" y="2328601"/>
              <a:ext cx="2992895" cy="304385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7" name="Google Shape;127;p5" descr="A newspaper article with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26474" y="1049758"/>
            <a:ext cx="3417523" cy="463812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5"/>
          <p:cNvSpPr txBox="1"/>
          <p:nvPr/>
        </p:nvSpPr>
        <p:spPr>
          <a:xfrm>
            <a:off x="8426474" y="5783828"/>
            <a:ext cx="3417600" cy="923400"/>
          </a:xfrm>
          <a:prstGeom prst="rect">
            <a:avLst/>
          </a:prstGeom>
          <a:solidFill>
            <a:srgbClr val="2B5E0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180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August 1922 event was one in a series of </a:t>
            </a: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popular</a:t>
            </a:r>
            <a:r>
              <a:rPr lang="en-US" sz="180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concerts, sings and dances hosted at the site.</a:t>
            </a:r>
            <a:endParaRPr sz="14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p5" descr="Sepia tone picture of observation tower at the Rodney Reservoi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67099" y="968953"/>
            <a:ext cx="3705179" cy="529153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5"/>
          <p:cNvSpPr txBox="1"/>
          <p:nvPr/>
        </p:nvSpPr>
        <p:spPr>
          <a:xfrm>
            <a:off x="3938796" y="6122605"/>
            <a:ext cx="3946796" cy="646331"/>
          </a:xfrm>
          <a:prstGeom prst="rect">
            <a:avLst/>
          </a:prstGeom>
          <a:solidFill>
            <a:srgbClr val="2B5E0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Tower opened in 1919 boasting a view of four states!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5"/>
          <p:cNvSpPr txBox="1"/>
          <p:nvPr/>
        </p:nvSpPr>
        <p:spPr>
          <a:xfrm>
            <a:off x="169703" y="5124312"/>
            <a:ext cx="3541500" cy="1200600"/>
          </a:xfrm>
          <a:prstGeom prst="rect">
            <a:avLst/>
          </a:prstGeom>
          <a:solidFill>
            <a:srgbClr val="2B5E0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skating rink and a shelter were included in original  specifications for the 1916 Rodney Reservoir project.</a:t>
            </a:r>
            <a:endParaRPr sz="14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0" y="202041"/>
            <a:ext cx="12192000" cy="727107"/>
          </a:xfrm>
          <a:prstGeom prst="rect">
            <a:avLst/>
          </a:prstGeom>
          <a:solidFill>
            <a:srgbClr val="2B5E08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ibre Franklin"/>
              <a:buNone/>
            </a:pPr>
            <a:r>
              <a:rPr lang="en-US" sz="4200" b="1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From the 1980’s to 2004</a:t>
            </a:r>
            <a:endParaRPr sz="4200" b="1"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137" name="Google Shape;137;p7" descr="A picture containing outdoor, house, building, black and wh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12700" y="1165925"/>
            <a:ext cx="6241099" cy="528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7"/>
          <p:cNvSpPr txBox="1">
            <a:spLocks noGrp="1"/>
          </p:cNvSpPr>
          <p:nvPr>
            <p:ph type="body" idx="1"/>
          </p:nvPr>
        </p:nvSpPr>
        <p:spPr>
          <a:xfrm>
            <a:off x="464694" y="1772587"/>
            <a:ext cx="4197246" cy="4148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3622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lang="en-US" sz="2500"/>
              <a:t>In the 1980’s and 90’s the site hosted basketball courts and a gazebo.</a:t>
            </a:r>
            <a:endParaRPr sz="2500"/>
          </a:p>
          <a:p>
            <a:pPr marL="228600" lvl="0" indent="-23622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lang="en-US" sz="2500"/>
              <a:t>In 2003/2004, the site was fenced with the stated reason of safety concerns.</a:t>
            </a:r>
            <a:endParaRPr sz="2500"/>
          </a:p>
          <a:p>
            <a:pPr marL="228600" lvl="0" indent="-23622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lang="en-US" sz="2500"/>
              <a:t>The City announced plans to improve the site and open it for public events. This never happened.</a:t>
            </a:r>
            <a:endParaRPr sz="25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g2981c92fdcc_0_35"/>
          <p:cNvPicPr preferRelativeResize="0"/>
          <p:nvPr/>
        </p:nvPicPr>
        <p:blipFill rotWithShape="1">
          <a:blip r:embed="rId3">
            <a:alphaModFix/>
          </a:blip>
          <a:srcRect l="16590"/>
          <a:stretch/>
        </p:blipFill>
        <p:spPr>
          <a:xfrm>
            <a:off x="6037950" y="1326300"/>
            <a:ext cx="6148797" cy="5528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g2981c92fdcc_0_35"/>
          <p:cNvPicPr preferRelativeResize="0"/>
          <p:nvPr/>
        </p:nvPicPr>
        <p:blipFill rotWithShape="1">
          <a:blip r:embed="rId4">
            <a:alphaModFix/>
          </a:blip>
          <a:srcRect t="5976" b="13482"/>
          <a:stretch/>
        </p:blipFill>
        <p:spPr>
          <a:xfrm>
            <a:off x="0" y="0"/>
            <a:ext cx="6037949" cy="3647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2981c92fdcc_0_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511975"/>
            <a:ext cx="6037951" cy="2405267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g2981c92fdcc_0_35"/>
          <p:cNvSpPr txBox="1">
            <a:spLocks noGrp="1"/>
          </p:cNvSpPr>
          <p:nvPr>
            <p:ph type="title"/>
          </p:nvPr>
        </p:nvSpPr>
        <p:spPr>
          <a:xfrm>
            <a:off x="6043375" y="0"/>
            <a:ext cx="6148800" cy="1872600"/>
          </a:xfrm>
          <a:prstGeom prst="rect">
            <a:avLst/>
          </a:prstGeom>
          <a:solidFill>
            <a:srgbClr val="3C701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89"/>
              <a:buFont typeface="Libre Franklin"/>
              <a:buNone/>
            </a:pPr>
            <a:r>
              <a:rPr lang="en-US" sz="4200" b="1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Rodney Reservoir </a:t>
            </a:r>
            <a:endParaRPr sz="4200" b="1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89"/>
              <a:buFont typeface="Libre Franklin"/>
              <a:buNone/>
            </a:pPr>
            <a:r>
              <a:rPr lang="en-US" sz="4200" b="1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Community Garden </a:t>
            </a:r>
            <a:endParaRPr sz="4200" b="1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89"/>
              <a:buFont typeface="Libre Franklin"/>
              <a:buNone/>
            </a:pPr>
            <a:r>
              <a:rPr lang="en-US" sz="4200" b="1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2010- present </a:t>
            </a:r>
            <a:endParaRPr sz="4200" b="1"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"/>
          <p:cNvSpPr txBox="1">
            <a:spLocks noGrp="1"/>
          </p:cNvSpPr>
          <p:nvPr>
            <p:ph type="title"/>
          </p:nvPr>
        </p:nvSpPr>
        <p:spPr>
          <a:xfrm>
            <a:off x="5142350" y="0"/>
            <a:ext cx="7049700" cy="1312200"/>
          </a:xfrm>
          <a:prstGeom prst="rect">
            <a:avLst/>
          </a:prstGeom>
          <a:solidFill>
            <a:srgbClr val="3C701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89"/>
              <a:buFont typeface="Libre Franklin"/>
              <a:buNone/>
            </a:pPr>
            <a:r>
              <a:rPr lang="en-US" sz="4200" b="1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Outdoor Education</a:t>
            </a:r>
            <a:endParaRPr sz="4200" b="1"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152" name="Google Shape;152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514235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8"/>
          <p:cNvSpPr txBox="1"/>
          <p:nvPr/>
        </p:nvSpPr>
        <p:spPr>
          <a:xfrm>
            <a:off x="5388950" y="2321325"/>
            <a:ext cx="6556500" cy="29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73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Partnership with Healthy Foods for Healthy Kids and Lewis Dual Language Elementary.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73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Teachers and Students grades K-5 began gardening in the Community Garden. 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73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 are learning about science and where food comes from.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923</Words>
  <Application>Microsoft Office PowerPoint</Application>
  <PresentationFormat>Widescreen</PresentationFormat>
  <Paragraphs>111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Libre Franklin</vt:lpstr>
      <vt:lpstr>Franklin Gothic</vt:lpstr>
      <vt:lpstr>Office Theme</vt:lpstr>
      <vt:lpstr>PowerPoint Presentation</vt:lpstr>
      <vt:lpstr>PowerPoint Presentation</vt:lpstr>
      <vt:lpstr>PowerPoint Presentation</vt:lpstr>
      <vt:lpstr>PowerPoint Presentation</vt:lpstr>
      <vt:lpstr>Rodney Reservoir: Buried water tank built in 1916 to serve  as part of the City’s water infrastructure  and be a public park.</vt:lpstr>
      <vt:lpstr>Rodney Reservoir:  150+ Years of Public Use</vt:lpstr>
      <vt:lpstr>From the 1980’s to 2004</vt:lpstr>
      <vt:lpstr>Rodney Reservoir  Community Garden  2010- present </vt:lpstr>
      <vt:lpstr>Outdoor Education</vt:lpstr>
      <vt:lpstr>PowerPoint Presentation</vt:lpstr>
      <vt:lpstr>PowerPoint Presentation</vt:lpstr>
      <vt:lpstr>PowerPoint Presentation</vt:lpstr>
      <vt:lpstr>PowerPoint Presentation</vt:lpstr>
      <vt:lpstr>Rodney Reservoir Community Design Charrette</vt:lpstr>
      <vt:lpstr>Community Design Charrette Highlights</vt:lpstr>
      <vt:lpstr>Community Design Charrette Session III</vt:lpstr>
      <vt:lpstr>A Transformative Opportunity</vt:lpstr>
      <vt:lpstr>Rodney Reservoir Working Group</vt:lpstr>
      <vt:lpstr>City Plans to Demolish Reservoir starting in Jan. 2024</vt:lpstr>
      <vt:lpstr>The City’s Demolition Plan</vt:lpstr>
      <vt:lpstr>Hazardous Substances Onsite</vt:lpstr>
      <vt:lpstr>OUR ASK: Prioritize Our Community’s Health</vt:lpstr>
      <vt:lpstr>Complete Design Before Starting Demolition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Davey, Jamila</dc:creator>
  <cp:lastModifiedBy>Maribel Seijo</cp:lastModifiedBy>
  <cp:revision>1</cp:revision>
  <dcterms:created xsi:type="dcterms:W3CDTF">2022-09-12T20:20:02Z</dcterms:created>
  <dcterms:modified xsi:type="dcterms:W3CDTF">2023-11-09T16:47:31Z</dcterms:modified>
</cp:coreProperties>
</file>