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57" r:id="rId3"/>
    <p:sldId id="256" r:id="rId4"/>
    <p:sldId id="262" r:id="rId5"/>
    <p:sldId id="261"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32F5E1-9ADB-44A5-9D39-B7BDE1B2C695}">
          <p14:sldIdLst>
            <p14:sldId id="264"/>
            <p14:sldId id="257"/>
            <p14:sldId id="256"/>
            <p14:sldId id="262"/>
            <p14:sldId id="261"/>
            <p14:sldId id="2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CA6C17-BC80-B878-06AC-6DD8B43AE7E1}" name="Nixon, James" initials="NJ" userId="S::JNixon@co.lancaster.pa.us::5d3d67ad-f4fe-4ef1-a5ce-e4437818c1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711" autoAdjust="0"/>
  </p:normalViewPr>
  <p:slideViewPr>
    <p:cSldViewPr snapToGrid="0">
      <p:cViewPr varScale="1">
        <p:scale>
          <a:sx n="52" d="100"/>
          <a:sy n="52" d="100"/>
        </p:scale>
        <p:origin x="28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xon, James" userId="5aaac8c9-d22e-4642-a2ca-e5058b2d9271" providerId="ADAL" clId="{E0EEE88E-2AC3-4182-A618-E283BE1B3220}"/>
    <pc:docChg chg="custSel delSld modSld modSection">
      <pc:chgData name="Nixon, James" userId="5aaac8c9-d22e-4642-a2ca-e5058b2d9271" providerId="ADAL" clId="{E0EEE88E-2AC3-4182-A618-E283BE1B3220}" dt="2023-10-05T14:17:46.885" v="378" actId="33524"/>
      <pc:docMkLst>
        <pc:docMk/>
      </pc:docMkLst>
      <pc:sldChg chg="modSp mod">
        <pc:chgData name="Nixon, James" userId="5aaac8c9-d22e-4642-a2ca-e5058b2d9271" providerId="ADAL" clId="{E0EEE88E-2AC3-4182-A618-E283BE1B3220}" dt="2023-10-05T14:15:37.467" v="146" actId="20577"/>
        <pc:sldMkLst>
          <pc:docMk/>
          <pc:sldMk cId="1535079081" sldId="257"/>
        </pc:sldMkLst>
        <pc:spChg chg="mod">
          <ac:chgData name="Nixon, James" userId="5aaac8c9-d22e-4642-a2ca-e5058b2d9271" providerId="ADAL" clId="{E0EEE88E-2AC3-4182-A618-E283BE1B3220}" dt="2023-10-05T14:13:31.511" v="6" actId="20577"/>
          <ac:spMkLst>
            <pc:docMk/>
            <pc:sldMk cId="1535079081" sldId="257"/>
            <ac:spMk id="3" creationId="{3E12C801-E905-1B0C-8F96-D69315C94A87}"/>
          </ac:spMkLst>
        </pc:spChg>
        <pc:spChg chg="mod">
          <ac:chgData name="Nixon, James" userId="5aaac8c9-d22e-4642-a2ca-e5058b2d9271" providerId="ADAL" clId="{E0EEE88E-2AC3-4182-A618-E283BE1B3220}" dt="2023-10-05T14:15:37.467" v="146" actId="20577"/>
          <ac:spMkLst>
            <pc:docMk/>
            <pc:sldMk cId="1535079081" sldId="257"/>
            <ac:spMk id="6" creationId="{07E6F379-0EBB-85BC-3F20-9673F98D102A}"/>
          </ac:spMkLst>
        </pc:spChg>
      </pc:sldChg>
      <pc:sldChg chg="del modNotesTx">
        <pc:chgData name="Nixon, James" userId="5aaac8c9-d22e-4642-a2ca-e5058b2d9271" providerId="ADAL" clId="{E0EEE88E-2AC3-4182-A618-E283BE1B3220}" dt="2023-10-05T14:15:56.935" v="148" actId="2696"/>
        <pc:sldMkLst>
          <pc:docMk/>
          <pc:sldMk cId="2754622497" sldId="258"/>
        </pc:sldMkLst>
      </pc:sldChg>
      <pc:sldChg chg="modNotesTx">
        <pc:chgData name="Nixon, James" userId="5aaac8c9-d22e-4642-a2ca-e5058b2d9271" providerId="ADAL" clId="{E0EEE88E-2AC3-4182-A618-E283BE1B3220}" dt="2023-10-05T14:17:46.885" v="378" actId="33524"/>
        <pc:sldMkLst>
          <pc:docMk/>
          <pc:sldMk cId="2840086754" sldId="262"/>
        </pc:sldMkLst>
      </pc:sldChg>
    </pc:docChg>
  </pc:docChgLst>
  <pc:docChgLst>
    <pc:chgData name="Nixon, James" userId="5aaac8c9-d22e-4642-a2ca-e5058b2d9271" providerId="ADAL" clId="{8F0BF831-A020-49AB-ADFC-C8FF6EE3B48E}"/>
    <pc:docChg chg="custSel modSld">
      <pc:chgData name="Nixon, James" userId="5aaac8c9-d22e-4642-a2ca-e5058b2d9271" providerId="ADAL" clId="{8F0BF831-A020-49AB-ADFC-C8FF6EE3B48E}" dt="2023-05-03T14:45:01.807" v="21" actId="14100"/>
      <pc:docMkLst>
        <pc:docMk/>
      </pc:docMkLst>
      <pc:sldChg chg="modSp mod modNotesTx">
        <pc:chgData name="Nixon, James" userId="5aaac8c9-d22e-4642-a2ca-e5058b2d9271" providerId="ADAL" clId="{8F0BF831-A020-49AB-ADFC-C8FF6EE3B48E}" dt="2023-05-03T14:36:05.773" v="9" actId="20577"/>
        <pc:sldMkLst>
          <pc:docMk/>
          <pc:sldMk cId="1535079081" sldId="257"/>
        </pc:sldMkLst>
        <pc:spChg chg="mod">
          <ac:chgData name="Nixon, James" userId="5aaac8c9-d22e-4642-a2ca-e5058b2d9271" providerId="ADAL" clId="{8F0BF831-A020-49AB-ADFC-C8FF6EE3B48E}" dt="2023-05-03T14:36:05.773" v="9" actId="20577"/>
          <ac:spMkLst>
            <pc:docMk/>
            <pc:sldMk cId="1535079081" sldId="257"/>
            <ac:spMk id="6" creationId="{07E6F379-0EBB-85BC-3F20-9673F98D102A}"/>
          </ac:spMkLst>
        </pc:spChg>
      </pc:sldChg>
      <pc:sldChg chg="addSp delSp modSp mod">
        <pc:chgData name="Nixon, James" userId="5aaac8c9-d22e-4642-a2ca-e5058b2d9271" providerId="ADAL" clId="{8F0BF831-A020-49AB-ADFC-C8FF6EE3B48E}" dt="2023-05-03T14:45:01.807" v="21" actId="14100"/>
        <pc:sldMkLst>
          <pc:docMk/>
          <pc:sldMk cId="47172151" sldId="264"/>
        </pc:sldMkLst>
        <pc:spChg chg="del mod">
          <ac:chgData name="Nixon, James" userId="5aaac8c9-d22e-4642-a2ca-e5058b2d9271" providerId="ADAL" clId="{8F0BF831-A020-49AB-ADFC-C8FF6EE3B48E}" dt="2023-05-03T14:38:32.631" v="11" actId="478"/>
          <ac:spMkLst>
            <pc:docMk/>
            <pc:sldMk cId="47172151" sldId="264"/>
            <ac:spMk id="2" creationId="{D98F8EAD-BAD1-EF6C-71CA-94C3F9CCD215}"/>
          </ac:spMkLst>
        </pc:spChg>
        <pc:spChg chg="del mod">
          <ac:chgData name="Nixon, James" userId="5aaac8c9-d22e-4642-a2ca-e5058b2d9271" providerId="ADAL" clId="{8F0BF831-A020-49AB-ADFC-C8FF6EE3B48E}" dt="2023-05-03T14:38:52.830" v="14" actId="478"/>
          <ac:spMkLst>
            <pc:docMk/>
            <pc:sldMk cId="47172151" sldId="264"/>
            <ac:spMk id="3" creationId="{ACAC9644-2832-87D0-3685-9739D531D1A3}"/>
          </ac:spMkLst>
        </pc:spChg>
        <pc:spChg chg="add mod">
          <ac:chgData name="Nixon, James" userId="5aaac8c9-d22e-4642-a2ca-e5058b2d9271" providerId="ADAL" clId="{8F0BF831-A020-49AB-ADFC-C8FF6EE3B48E}" dt="2023-05-03T14:45:01.807" v="21" actId="14100"/>
          <ac:spMkLst>
            <pc:docMk/>
            <pc:sldMk cId="47172151" sldId="264"/>
            <ac:spMk id="5" creationId="{23A6C541-41B0-F659-85B7-2B54315F55C4}"/>
          </ac:spMkLst>
        </pc:spChg>
      </pc:sldChg>
    </pc:docChg>
  </pc:docChgLst>
  <pc:docChgLst>
    <pc:chgData name="Nixon, James" userId="5d3d67ad-f4fe-4ef1-a5ce-e4437818c1d2" providerId="ADAL" clId="{50C3C164-C6CC-487C-941E-11B1736862BC}"/>
    <pc:docChg chg="custSel modSld">
      <pc:chgData name="Nixon, James" userId="5d3d67ad-f4fe-4ef1-a5ce-e4437818c1d2" providerId="ADAL" clId="{50C3C164-C6CC-487C-941E-11B1736862BC}" dt="2022-09-06T15:59:51.547" v="1508" actId="20577"/>
      <pc:docMkLst>
        <pc:docMk/>
      </pc:docMkLst>
      <pc:sldChg chg="modNotesTx">
        <pc:chgData name="Nixon, James" userId="5d3d67ad-f4fe-4ef1-a5ce-e4437818c1d2" providerId="ADAL" clId="{50C3C164-C6CC-487C-941E-11B1736862BC}" dt="2022-09-02T18:19:52.918" v="292" actId="20577"/>
        <pc:sldMkLst>
          <pc:docMk/>
          <pc:sldMk cId="835285478" sldId="256"/>
        </pc:sldMkLst>
      </pc:sldChg>
      <pc:sldChg chg="modNotesTx">
        <pc:chgData name="Nixon, James" userId="5d3d67ad-f4fe-4ef1-a5ce-e4437818c1d2" providerId="ADAL" clId="{50C3C164-C6CC-487C-941E-11B1736862BC}" dt="2022-09-06T14:32:59.325" v="1038" actId="5793"/>
        <pc:sldMkLst>
          <pc:docMk/>
          <pc:sldMk cId="1535079081" sldId="257"/>
        </pc:sldMkLst>
      </pc:sldChg>
      <pc:sldChg chg="modNotesTx">
        <pc:chgData name="Nixon, James" userId="5d3d67ad-f4fe-4ef1-a5ce-e4437818c1d2" providerId="ADAL" clId="{50C3C164-C6CC-487C-941E-11B1736862BC}" dt="2022-09-06T15:59:51.547" v="1508" actId="20577"/>
        <pc:sldMkLst>
          <pc:docMk/>
          <pc:sldMk cId="2754622497" sldId="258"/>
        </pc:sldMkLst>
      </pc:sldChg>
      <pc:sldChg chg="modNotesTx">
        <pc:chgData name="Nixon, James" userId="5d3d67ad-f4fe-4ef1-a5ce-e4437818c1d2" providerId="ADAL" clId="{50C3C164-C6CC-487C-941E-11B1736862BC}" dt="2022-09-06T13:57:22.167" v="854" actId="20577"/>
        <pc:sldMkLst>
          <pc:docMk/>
          <pc:sldMk cId="1336057758" sldId="261"/>
        </pc:sldMkLst>
      </pc:sldChg>
      <pc:sldChg chg="modNotesTx">
        <pc:chgData name="Nixon, James" userId="5d3d67ad-f4fe-4ef1-a5ce-e4437818c1d2" providerId="ADAL" clId="{50C3C164-C6CC-487C-941E-11B1736862BC}" dt="2022-09-06T13:52:50.383" v="628" actId="5793"/>
        <pc:sldMkLst>
          <pc:docMk/>
          <pc:sldMk cId="2840086754" sldId="262"/>
        </pc:sldMkLst>
      </pc:sldChg>
      <pc:sldChg chg="modNotesTx">
        <pc:chgData name="Nixon, James" userId="5d3d67ad-f4fe-4ef1-a5ce-e4437818c1d2" providerId="ADAL" clId="{50C3C164-C6CC-487C-941E-11B1736862BC}" dt="2022-09-06T13:59:43.829" v="991" actId="20577"/>
        <pc:sldMkLst>
          <pc:docMk/>
          <pc:sldMk cId="892333232" sldId="263"/>
        </pc:sldMkLst>
      </pc:sldChg>
      <pc:sldChg chg="modNotesTx">
        <pc:chgData name="Nixon, James" userId="5d3d67ad-f4fe-4ef1-a5ce-e4437818c1d2" providerId="ADAL" clId="{50C3C164-C6CC-487C-941E-11B1736862BC}" dt="2022-09-02T17:06:02.911" v="4" actId="20577"/>
        <pc:sldMkLst>
          <pc:docMk/>
          <pc:sldMk cId="47172151" sldId="264"/>
        </pc:sldMkLst>
      </pc:sldChg>
    </pc:docChg>
  </pc:docChgLst>
  <pc:docChgLst>
    <pc:chgData name="Nixon, James" userId="5d3d67ad-f4fe-4ef1-a5ce-e4437818c1d2" providerId="ADAL" clId="{EBBBC66D-CF3F-4753-9F60-715B9BA4633D}"/>
    <pc:docChg chg="custSel delSld modSld modSection">
      <pc:chgData name="Nixon, James" userId="5d3d67ad-f4fe-4ef1-a5ce-e4437818c1d2" providerId="ADAL" clId="{EBBBC66D-CF3F-4753-9F60-715B9BA4633D}" dt="2022-09-06T22:18:57.186" v="428" actId="20577"/>
      <pc:docMkLst>
        <pc:docMk/>
      </pc:docMkLst>
      <pc:sldChg chg="modNotesTx">
        <pc:chgData name="Nixon, James" userId="5d3d67ad-f4fe-4ef1-a5ce-e4437818c1d2" providerId="ADAL" clId="{EBBBC66D-CF3F-4753-9F60-715B9BA4633D}" dt="2022-08-31T19:05:56.625" v="29" actId="20577"/>
        <pc:sldMkLst>
          <pc:docMk/>
          <pc:sldMk cId="1535079081" sldId="257"/>
        </pc:sldMkLst>
      </pc:sldChg>
      <pc:sldChg chg="modNotesTx">
        <pc:chgData name="Nixon, James" userId="5d3d67ad-f4fe-4ef1-a5ce-e4437818c1d2" providerId="ADAL" clId="{EBBBC66D-CF3F-4753-9F60-715B9BA4633D}" dt="2022-08-31T19:30:45.688" v="425" actId="5793"/>
        <pc:sldMkLst>
          <pc:docMk/>
          <pc:sldMk cId="2754622497" sldId="258"/>
        </pc:sldMkLst>
      </pc:sldChg>
      <pc:sldChg chg="modNotesTx">
        <pc:chgData name="Nixon, James" userId="5d3d67ad-f4fe-4ef1-a5ce-e4437818c1d2" providerId="ADAL" clId="{EBBBC66D-CF3F-4753-9F60-715B9BA4633D}" dt="2022-08-31T19:16:06.885" v="216" actId="313"/>
        <pc:sldMkLst>
          <pc:docMk/>
          <pc:sldMk cId="1336057758" sldId="261"/>
        </pc:sldMkLst>
      </pc:sldChg>
      <pc:sldChg chg="del">
        <pc:chgData name="Nixon, James" userId="5d3d67ad-f4fe-4ef1-a5ce-e4437818c1d2" providerId="ADAL" clId="{EBBBC66D-CF3F-4753-9F60-715B9BA4633D}" dt="2022-09-06T21:51:36.422" v="426" actId="47"/>
        <pc:sldMkLst>
          <pc:docMk/>
          <pc:sldMk cId="892333232" sldId="263"/>
        </pc:sldMkLst>
      </pc:sldChg>
      <pc:sldChg chg="modNotesTx">
        <pc:chgData name="Nixon, James" userId="5d3d67ad-f4fe-4ef1-a5ce-e4437818c1d2" providerId="ADAL" clId="{EBBBC66D-CF3F-4753-9F60-715B9BA4633D}" dt="2022-09-06T22:18:57.186" v="428" actId="20577"/>
        <pc:sldMkLst>
          <pc:docMk/>
          <pc:sldMk cId="47172151"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C7D22-80BD-4D52-A63D-8514E9BBF039}"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206C1-10EF-4BD2-BCF0-26E2ECAC6C41}" type="slidenum">
              <a:rPr lang="en-US" smtClean="0"/>
              <a:t>‹#›</a:t>
            </a:fld>
            <a:endParaRPr lang="en-US"/>
          </a:p>
        </p:txBody>
      </p:sp>
    </p:spTree>
    <p:extLst>
      <p:ext uri="{BB962C8B-B14F-4D97-AF65-F5344CB8AC3E}">
        <p14:creationId xmlns:p14="http://schemas.microsoft.com/office/powerpoint/2010/main" val="72208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I am James Nixon, Bureau Chief Property Maintenance &amp; Housing Inspections</a:t>
            </a:r>
          </a:p>
          <a:p>
            <a:endParaRPr lang="en-US" dirty="0"/>
          </a:p>
          <a:p>
            <a:r>
              <a:rPr lang="en-US" dirty="0"/>
              <a:t>Tonight, I will provide details and highlights of How Chapter 238 Rental property ordinance supports and protects the renter in the city of Lancaster!</a:t>
            </a:r>
          </a:p>
          <a:p>
            <a:endParaRPr lang="en-US" dirty="0"/>
          </a:p>
          <a:p>
            <a:r>
              <a:rPr lang="en-US" dirty="0"/>
              <a:t>I will provide key updates to this ordinance, The new way of enforcement the Bureau has taken on, how we are moving more efficiently, as well as  our community engagement actions.</a:t>
            </a:r>
          </a:p>
        </p:txBody>
      </p:sp>
      <p:sp>
        <p:nvSpPr>
          <p:cNvPr id="4" name="Slide Number Placeholder 3"/>
          <p:cNvSpPr>
            <a:spLocks noGrp="1"/>
          </p:cNvSpPr>
          <p:nvPr>
            <p:ph type="sldNum" sz="quarter" idx="5"/>
          </p:nvPr>
        </p:nvSpPr>
        <p:spPr/>
        <p:txBody>
          <a:bodyPr/>
          <a:lstStyle/>
          <a:p>
            <a:fld id="{7C7206C1-10EF-4BD2-BCF0-26E2ECAC6C41}" type="slidenum">
              <a:rPr lang="en-US" smtClean="0"/>
              <a:t>1</a:t>
            </a:fld>
            <a:endParaRPr lang="en-US"/>
          </a:p>
        </p:txBody>
      </p:sp>
    </p:spTree>
    <p:extLst>
      <p:ext uri="{BB962C8B-B14F-4D97-AF65-F5344CB8AC3E}">
        <p14:creationId xmlns:p14="http://schemas.microsoft.com/office/powerpoint/2010/main" val="173775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dirty="0"/>
              <a:t>HOW DOES THIS ORDINANCE SERVICE THE PUBLIC</a:t>
            </a:r>
          </a:p>
          <a:p>
            <a:pPr marL="171450" indent="-171450">
              <a:buFont typeface="Arial"/>
              <a:buChar char="•"/>
            </a:pPr>
            <a:r>
              <a:rPr lang="en-US" dirty="0"/>
              <a:t>The City of Lancaster’s residential rental property licensing program provides an efficient system for compelling both absentee and local landlords to maintain 13,486 residential rental units to current code standards.</a:t>
            </a:r>
            <a:endParaRPr lang="en-US" dirty="0">
              <a:cs typeface="Calibri"/>
            </a:endParaRPr>
          </a:p>
          <a:p>
            <a:pPr marL="171450" indent="-171450">
              <a:buFont typeface="Arial"/>
              <a:buChar char="•"/>
            </a:pPr>
            <a:r>
              <a:rPr lang="en-US" dirty="0">
                <a:cs typeface="Calibri"/>
              </a:rPr>
              <a:t>We hold landlords accountable to these standards.</a:t>
            </a:r>
          </a:p>
          <a:p>
            <a:pPr marL="171450" indent="-171450">
              <a:buFont typeface="Arial"/>
              <a:buChar char="•"/>
            </a:pPr>
            <a:endParaRPr lang="en-US" dirty="0">
              <a:cs typeface="Calibri"/>
            </a:endParaRPr>
          </a:p>
          <a:p>
            <a:pPr marL="171450" indent="-171450">
              <a:buFont typeface="Arial"/>
              <a:buChar char="•"/>
            </a:pPr>
            <a:r>
              <a:rPr lang="en-US" dirty="0"/>
              <a:t>In 2022 the Bureau inspected 4,638 units. Our inspections in the last year have produced 8,657 violations that ensure that the city’s residents are protected and provided safe and quality housing. </a:t>
            </a:r>
          </a:p>
          <a:p>
            <a:pPr marL="0" indent="0">
              <a:buFont typeface="Arial"/>
              <a:buNone/>
            </a:pPr>
            <a:endParaRPr lang="en-US" dirty="0"/>
          </a:p>
          <a:p>
            <a:pPr marL="171450" indent="-171450">
              <a:buFont typeface="Arial"/>
              <a:buChar char="•"/>
            </a:pPr>
            <a:r>
              <a:rPr lang="en-US" dirty="0"/>
              <a:t> this ordinance Provides jurisdiction to protect households from Lead Hazards. This ordinance grants the ability to ensure that the approximately 12,000 rental properties built prior to 1978 will be inspected for possible lead hazards during the systematic inspection process to minimize LEAD HAZARDS within our housing stock</a:t>
            </a:r>
          </a:p>
          <a:p>
            <a:pPr marL="171450" indent="-171450">
              <a:buFont typeface="Arial"/>
              <a:buChar char="•"/>
            </a:pPr>
            <a:endParaRPr lang="en-US" dirty="0"/>
          </a:p>
          <a:p>
            <a:pPr marL="171450" indent="-171450">
              <a:buFont typeface="Arial"/>
              <a:buChar char="•"/>
            </a:pPr>
            <a:endParaRPr lang="en-US" dirty="0"/>
          </a:p>
          <a:p>
            <a:pPr marL="0" indent="0">
              <a:buFont typeface="Arial"/>
              <a:buNone/>
            </a:pPr>
            <a:r>
              <a:rPr lang="en-US" b="1" dirty="0"/>
              <a:t>An average of 3 violations per property. </a:t>
            </a:r>
          </a:p>
          <a:p>
            <a:pPr marL="0" indent="0">
              <a:buFont typeface="Arial"/>
              <a:buNone/>
            </a:pPr>
            <a:r>
              <a:rPr lang="en-US" b="1" dirty="0">
                <a:cs typeface="Calibri"/>
              </a:rPr>
              <a:t>313 Parcels inspected without violations</a:t>
            </a:r>
          </a:p>
          <a:p>
            <a:pPr marL="171450" indent="-171450">
              <a:buFont typeface="Arial" panose="020B0604020202020204" pitchFamily="34" charset="0"/>
              <a:buChar cha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C7206C1-10EF-4BD2-BCF0-26E2ECAC6C41}" type="slidenum">
              <a:rPr lang="en-US" smtClean="0"/>
              <a:t>2</a:t>
            </a:fld>
            <a:endParaRPr lang="en-US"/>
          </a:p>
        </p:txBody>
      </p:sp>
    </p:spTree>
    <p:extLst>
      <p:ext uri="{BB962C8B-B14F-4D97-AF65-F5344CB8AC3E}">
        <p14:creationId xmlns:p14="http://schemas.microsoft.com/office/powerpoint/2010/main" val="304937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The Bureau of property maintenance and housing inspections are committed to educating landlords and Property owners as well as engaging the community to better the housing stock. We recognize the importance of community and have created postcards like you see on this slide that introduces each sectors Housing inspector, so our residents can recognize who we are and that we are here to service their housing needs.</a:t>
            </a:r>
            <a:endParaRPr lang="en-US" dirty="0">
              <a:cs typeface="Calibri" panose="020F0502020204030204"/>
            </a:endParaRPr>
          </a:p>
          <a:p>
            <a:endParaRPr lang="en-US" dirty="0"/>
          </a:p>
          <a:p>
            <a:r>
              <a:rPr lang="en-US" dirty="0"/>
              <a:t>We will provide Property Owners and landlords with;</a:t>
            </a:r>
          </a:p>
          <a:p>
            <a:r>
              <a:rPr lang="en-US" dirty="0"/>
              <a:t>Rental License guide to be/provided at time of license application and renewal).</a:t>
            </a:r>
            <a:endParaRPr lang="en-US" dirty="0">
              <a:cs typeface="Calibri"/>
            </a:endParaRPr>
          </a:p>
          <a:p>
            <a:r>
              <a:rPr lang="en-US" dirty="0"/>
              <a:t>Rental Property Checklist  to be Provided prior to systematic inspection).</a:t>
            </a:r>
            <a:endParaRPr lang="en-US" dirty="0">
              <a:cs typeface="Calibri"/>
            </a:endParaRPr>
          </a:p>
          <a:p>
            <a:r>
              <a:rPr lang="en-US" dirty="0"/>
              <a:t>Intro to compliance Notice to Provided to owners when properties are in non-compliance to Rental ordinance).</a:t>
            </a:r>
            <a:endParaRPr lang="en-US" dirty="0">
              <a:cs typeface="Calibri"/>
            </a:endParaRPr>
          </a:p>
          <a:p>
            <a:endParaRPr lang="en-US" dirty="0"/>
          </a:p>
          <a:p>
            <a:r>
              <a:rPr lang="en-US" dirty="0">
                <a:cs typeface="Calibri"/>
              </a:rPr>
              <a:t>We are committed to Engage the community </a:t>
            </a:r>
            <a:endParaRPr lang="en-US" dirty="0"/>
          </a:p>
          <a:p>
            <a:pPr marL="285750" indent="-285750">
              <a:buFont typeface="Arial,Sans-Serif"/>
              <a:buChar char="•"/>
            </a:pPr>
            <a:r>
              <a:rPr lang="en-US" dirty="0">
                <a:cs typeface="Calibri"/>
              </a:rPr>
              <a:t>With Participation in public events such as Mayor's Neighborhood Month for the first time</a:t>
            </a:r>
            <a:endParaRPr lang="en-US" dirty="0"/>
          </a:p>
          <a:p>
            <a:pPr marL="285750" indent="-285750">
              <a:buFont typeface="Arial,Sans-Serif"/>
              <a:buChar char="•"/>
            </a:pPr>
            <a:r>
              <a:rPr lang="en-US" dirty="0"/>
              <a:t>Provide postcards reflected in this slide that details WHO, HOW &amp; WHY to the community</a:t>
            </a:r>
          </a:p>
          <a:p>
            <a:pPr marL="285750" indent="-285750">
              <a:buFont typeface="Arial,Sans-Serif"/>
              <a:buChar char="•"/>
            </a:pPr>
            <a:endParaRPr lang="en-US" dirty="0">
              <a:cs typeface="Calibri" panose="020F0502020204030204"/>
            </a:endParaRPr>
          </a:p>
          <a:p>
            <a:pPr marL="285750" indent="-285750">
              <a:buFont typeface="Arial,Sans-Serif"/>
              <a:buChar char="•"/>
            </a:pPr>
            <a:r>
              <a:rPr lang="en-US" dirty="0">
                <a:cs typeface="Calibri" panose="020F0502020204030204"/>
              </a:rPr>
              <a:t>We look to be intentional in our approach to serve the residents of the city of Lancaster and to ensure a quality housing stock is being provided.</a:t>
            </a:r>
          </a:p>
          <a:p>
            <a:pPr marL="285750" indent="-285750">
              <a:buFont typeface="Arial,Sans-Serif"/>
              <a:buChar char="•"/>
            </a:pPr>
            <a:endParaRPr lang="en-US" dirty="0">
              <a:cs typeface="Calibri" panose="020F0502020204030204"/>
            </a:endParaRPr>
          </a:p>
          <a:p>
            <a:endParaRPr lang="en-US" dirty="0"/>
          </a:p>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7C7206C1-10EF-4BD2-BCF0-26E2ECAC6C41}" type="slidenum">
              <a:rPr lang="en-US" smtClean="0"/>
              <a:t>3</a:t>
            </a:fld>
            <a:endParaRPr lang="en-US"/>
          </a:p>
        </p:txBody>
      </p:sp>
    </p:spTree>
    <p:extLst>
      <p:ext uri="{BB962C8B-B14F-4D97-AF65-F5344CB8AC3E}">
        <p14:creationId xmlns:p14="http://schemas.microsoft.com/office/powerpoint/2010/main" val="173775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pPr marL="171450" indent="-171450">
              <a:lnSpc>
                <a:spcPct val="90000"/>
              </a:lnSpc>
              <a:spcBef>
                <a:spcPts val="1000"/>
              </a:spcBef>
              <a:buFont typeface="Arial"/>
              <a:buChar char="•"/>
            </a:pPr>
            <a:r>
              <a:rPr lang="en-US" dirty="0"/>
              <a:t>The Bureau has created an inspection checklist. Which will improve the consistency of our inspections this is an internal checklist reference tool for staff to use during their inspection to ensure efficiency and best practices are met.</a:t>
            </a:r>
          </a:p>
          <a:p>
            <a:pPr marL="171450" indent="-171450">
              <a:lnSpc>
                <a:spcPct val="90000"/>
              </a:lnSpc>
              <a:spcBef>
                <a:spcPts val="1000"/>
              </a:spcBef>
              <a:buFont typeface="Arial"/>
              <a:buChar char="•"/>
            </a:pPr>
            <a:endParaRPr lang="en-US" dirty="0">
              <a:cs typeface="Calibri"/>
            </a:endParaRPr>
          </a:p>
          <a:p>
            <a:pPr marL="171450" indent="-171450">
              <a:lnSpc>
                <a:spcPct val="90000"/>
              </a:lnSpc>
              <a:spcBef>
                <a:spcPts val="1000"/>
              </a:spcBef>
              <a:buFont typeface="Arial"/>
              <a:buChar char="•"/>
            </a:pPr>
            <a:r>
              <a:rPr lang="en-US" dirty="0"/>
              <a:t>We will Provide landlords rental property checklist guides to help in preparation of their systematic inspections. This guide is for landlords &amp; property owners to be aware of items that will be evaluated at the time of inspection. This document summarizes major items covered in a rental inspection.</a:t>
            </a:r>
            <a:endParaRPr lang="en-US" dirty="0">
              <a:cs typeface="Calibri"/>
            </a:endParaRPr>
          </a:p>
          <a:p>
            <a:pPr marL="171450" indent="-171450">
              <a:lnSpc>
                <a:spcPct val="90000"/>
              </a:lnSpc>
              <a:spcBef>
                <a:spcPts val="1000"/>
              </a:spcBef>
              <a:buFont typeface="Arial"/>
              <a:buChar char="•"/>
            </a:pPr>
            <a:endParaRPr lang="en-US" dirty="0">
              <a:cs typeface="Calibri"/>
            </a:endParaRPr>
          </a:p>
          <a:p>
            <a:pPr marL="171450" indent="-171450">
              <a:lnSpc>
                <a:spcPct val="90000"/>
              </a:lnSpc>
              <a:spcBef>
                <a:spcPts val="1000"/>
              </a:spcBef>
              <a:buFont typeface="Arial"/>
              <a:buChar char="•"/>
            </a:pPr>
            <a:r>
              <a:rPr lang="en-US" dirty="0">
                <a:cs typeface="Calibri"/>
              </a:rPr>
              <a:t>Our Inspectors have been involved in designing SOPs and this ordinance as well best practice sharing at monthly meetings.</a:t>
            </a:r>
          </a:p>
          <a:p>
            <a:pPr marL="171450" indent="-171450">
              <a:lnSpc>
                <a:spcPct val="90000"/>
              </a:lnSpc>
              <a:spcBef>
                <a:spcPts val="1000"/>
              </a:spcBef>
              <a:buFont typeface="Arial"/>
              <a:buChar char="•"/>
            </a:pPr>
            <a:endParaRPr lang="en-US" dirty="0">
              <a:cs typeface="Calibri"/>
            </a:endParaRPr>
          </a:p>
          <a:p>
            <a:pPr marL="171450" indent="-171450">
              <a:lnSpc>
                <a:spcPct val="90000"/>
              </a:lnSpc>
              <a:spcBef>
                <a:spcPts val="1000"/>
              </a:spcBef>
              <a:buFont typeface="Arial"/>
              <a:buChar char="•"/>
            </a:pPr>
            <a:r>
              <a:rPr lang="en-US" dirty="0" err="1">
                <a:cs typeface="Calibri"/>
              </a:rPr>
              <a:t>Tolemi</a:t>
            </a:r>
            <a:r>
              <a:rPr lang="en-US" dirty="0">
                <a:cs typeface="Calibri"/>
              </a:rPr>
              <a:t> helped to smooth out the inspection schedule that allows for my team of 8 inspectors to inspect all 16k rental units within </a:t>
            </a:r>
            <a:r>
              <a:rPr lang="en-US">
                <a:cs typeface="Calibri"/>
              </a:rPr>
              <a:t>a four-year </a:t>
            </a:r>
            <a:r>
              <a:rPr lang="en-US" dirty="0">
                <a:cs typeface="Calibri"/>
              </a:rPr>
              <a:t>time frame. We are currently on track to complete this task in 38 months.</a:t>
            </a:r>
          </a:p>
        </p:txBody>
      </p:sp>
      <p:sp>
        <p:nvSpPr>
          <p:cNvPr id="4" name="Slide Number Placeholder 3"/>
          <p:cNvSpPr>
            <a:spLocks noGrp="1"/>
          </p:cNvSpPr>
          <p:nvPr>
            <p:ph type="sldNum" sz="quarter" idx="5"/>
          </p:nvPr>
        </p:nvSpPr>
        <p:spPr/>
        <p:txBody>
          <a:bodyPr/>
          <a:lstStyle/>
          <a:p>
            <a:fld id="{7C7206C1-10EF-4BD2-BCF0-26E2ECAC6C41}" type="slidenum">
              <a:rPr lang="en-US" smtClean="0"/>
              <a:t>4</a:t>
            </a:fld>
            <a:endParaRPr lang="en-US"/>
          </a:p>
        </p:txBody>
      </p:sp>
    </p:spTree>
    <p:extLst>
      <p:ext uri="{BB962C8B-B14F-4D97-AF65-F5344CB8AC3E}">
        <p14:creationId xmlns:p14="http://schemas.microsoft.com/office/powerpoint/2010/main" val="364493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bureau has made strides in connecting with the community through neighborhood groups, partnering with the Department of Neighborhood engage </a:t>
            </a:r>
            <a:r>
              <a:rPr lang="en-US" dirty="0"/>
              <a:t>to cohesively develop ways to better improve the quality housing standards in our communities.</a:t>
            </a:r>
          </a:p>
          <a:p>
            <a:endParaRPr lang="en-US" dirty="0"/>
          </a:p>
          <a:p>
            <a:r>
              <a:rPr lang="en-US" dirty="0"/>
              <a:t>We have a scheduled meeting with landlords of different neighborhoods to discuss how we can support and provide education to landlords in their role and responsibilities to ensure a positive quality of life for our city residents.</a:t>
            </a:r>
          </a:p>
          <a:p>
            <a:endParaRPr lang="en-US" dirty="0">
              <a:cs typeface="Calibri"/>
            </a:endParaRPr>
          </a:p>
          <a:p>
            <a:r>
              <a:rPr lang="en-US" dirty="0">
                <a:cs typeface="Calibri"/>
              </a:rPr>
              <a:t>Along with the Department of neighborhood engagement we have partnered with community groups and community stakeholders to conduct community walks to engage  our residents where they live.</a:t>
            </a:r>
          </a:p>
          <a:p>
            <a:endParaRPr lang="en-US" dirty="0">
              <a:cs typeface="Calibri"/>
            </a:endParaRPr>
          </a:p>
          <a:p>
            <a:pPr marL="285750" indent="-285750">
              <a:buFont typeface="Arial,Sans-Serif"/>
              <a:buChar char="•"/>
            </a:pPr>
            <a:r>
              <a:rPr lang="en-US" dirty="0"/>
              <a:t>Yearly we will schedule community block walks to engage residents and to ensure quality housing standards are being met.</a:t>
            </a:r>
          </a:p>
          <a:p>
            <a:endParaRPr lang="en-US" dirty="0"/>
          </a:p>
          <a:p>
            <a:r>
              <a:rPr lang="en-US" dirty="0"/>
              <a:t>Earlier this summer we conducted the Beaver Street community walk and saw success by engaging residents and helping to meet social needs, housing needs and cultural needs. Thanks to our community partners from </a:t>
            </a:r>
            <a:r>
              <a:rPr lang="en-US" dirty="0" err="1"/>
              <a:t>SoWe</a:t>
            </a:r>
            <a:r>
              <a:rPr lang="en-US" dirty="0"/>
              <a:t>, Church world services, The cities Lead Team.</a:t>
            </a:r>
          </a:p>
          <a:p>
            <a:endParaRPr lang="en-US" dirty="0"/>
          </a:p>
          <a:p>
            <a:r>
              <a:rPr lang="en-US" dirty="0"/>
              <a:t>As a result of their efforts towards canvassing Beaver Street, a property has been approved for a new roof replacement and a new replacement of their heating and cooling system through the critical repair program.  Both contracts together resulted in $14,895 being spent saving this house from any further damage</a:t>
            </a:r>
          </a:p>
        </p:txBody>
      </p:sp>
      <p:sp>
        <p:nvSpPr>
          <p:cNvPr id="4" name="Slide Number Placeholder 3"/>
          <p:cNvSpPr>
            <a:spLocks noGrp="1"/>
          </p:cNvSpPr>
          <p:nvPr>
            <p:ph type="sldNum" sz="quarter" idx="5"/>
          </p:nvPr>
        </p:nvSpPr>
        <p:spPr/>
        <p:txBody>
          <a:bodyPr/>
          <a:lstStyle/>
          <a:p>
            <a:fld id="{7C7206C1-10EF-4BD2-BCF0-26E2ECAC6C41}" type="slidenum">
              <a:rPr lang="en-US" smtClean="0"/>
              <a:t>5</a:t>
            </a:fld>
            <a:endParaRPr lang="en-US"/>
          </a:p>
        </p:txBody>
      </p:sp>
    </p:spTree>
    <p:extLst>
      <p:ext uri="{BB962C8B-B14F-4D97-AF65-F5344CB8AC3E}">
        <p14:creationId xmlns:p14="http://schemas.microsoft.com/office/powerpoint/2010/main" val="411646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closing I would like to thank the individuals of the Bureau of Property Maintenance &amp; housing inspections for their commitment to serve the Residents of the city of Lancaster. Our team is committed to a new way of enforcement that provides community engagement and are committed to serving our community more efficiently! </a:t>
            </a:r>
          </a:p>
          <a:p>
            <a:endParaRPr lang="en-US">
              <a:cs typeface="Calibri"/>
            </a:endParaRPr>
          </a:p>
          <a:p>
            <a:r>
              <a:rPr lang="en-US">
                <a:cs typeface="Calibri"/>
              </a:rPr>
              <a:t>I would  thank each City counsel member for there time and commitment to serve the city of Lancaster and I am open to answer and questions you may have for me.</a:t>
            </a:r>
          </a:p>
        </p:txBody>
      </p:sp>
      <p:sp>
        <p:nvSpPr>
          <p:cNvPr id="4" name="Slide Number Placeholder 3"/>
          <p:cNvSpPr>
            <a:spLocks noGrp="1"/>
          </p:cNvSpPr>
          <p:nvPr>
            <p:ph type="sldNum" sz="quarter" idx="5"/>
          </p:nvPr>
        </p:nvSpPr>
        <p:spPr/>
        <p:txBody>
          <a:bodyPr/>
          <a:lstStyle/>
          <a:p>
            <a:fld id="{7C7206C1-10EF-4BD2-BCF0-26E2ECAC6C41}" type="slidenum">
              <a:rPr lang="en-US" smtClean="0"/>
              <a:t>6</a:t>
            </a:fld>
            <a:endParaRPr lang="en-US"/>
          </a:p>
        </p:txBody>
      </p:sp>
    </p:spTree>
    <p:extLst>
      <p:ext uri="{BB962C8B-B14F-4D97-AF65-F5344CB8AC3E}">
        <p14:creationId xmlns:p14="http://schemas.microsoft.com/office/powerpoint/2010/main" val="191959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96F6-C46F-435E-271C-725B0C09A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D5CEE5-AAD6-3A16-30A6-25DA05A97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74DCCA-F610-AA4D-D956-837948304485}"/>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5" name="Footer Placeholder 4">
            <a:extLst>
              <a:ext uri="{FF2B5EF4-FFF2-40B4-BE49-F238E27FC236}">
                <a16:creationId xmlns:a16="http://schemas.microsoft.com/office/drawing/2014/main" id="{D790CD9C-10E6-0C69-A0E7-62A735DED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4D972-87CA-470B-138A-A67AF44063EA}"/>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155807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57F9-907C-DBBC-1AFE-7069E13B95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7CA7FC-5C76-5F14-E34D-4B053926C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A3104-3323-C2B1-6D4D-FA5594FF7051}"/>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5" name="Footer Placeholder 4">
            <a:extLst>
              <a:ext uri="{FF2B5EF4-FFF2-40B4-BE49-F238E27FC236}">
                <a16:creationId xmlns:a16="http://schemas.microsoft.com/office/drawing/2014/main" id="{B5920CDD-83DE-8CFF-FC7C-007425D38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DFC25-EDED-E45D-BCF2-70166FA38098}"/>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215810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1FED0B-3BD0-41DA-8648-B310EFF3D3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85030D-920C-6120-8FFA-6E1FAF29B9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51ED2-AFE3-FAD1-F5F8-93A88FFE562F}"/>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5" name="Footer Placeholder 4">
            <a:extLst>
              <a:ext uri="{FF2B5EF4-FFF2-40B4-BE49-F238E27FC236}">
                <a16:creationId xmlns:a16="http://schemas.microsoft.com/office/drawing/2014/main" id="{299FF2F2-4882-8B09-A82F-8174583EA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D3510-A65C-D1C8-9FB6-4DB2FC0E23CA}"/>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141177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B10A-477E-E3B3-202C-02FAE8006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C3C8CB-5B04-ECC1-5610-2DDEE9D64C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0F550-252F-B3F3-576D-0C362FAF7FCF}"/>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5" name="Footer Placeholder 4">
            <a:extLst>
              <a:ext uri="{FF2B5EF4-FFF2-40B4-BE49-F238E27FC236}">
                <a16:creationId xmlns:a16="http://schemas.microsoft.com/office/drawing/2014/main" id="{A91AAE76-2B0B-EE75-E44C-E84C12239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7EE0F-F1B8-7D4A-2CF0-A32635B89313}"/>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2285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9EA2-DB7F-7255-E2BA-B5C0D2483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60694E-95EA-512F-59CD-0CAE34519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0538C-D34E-39C4-E8E6-E15115608CB3}"/>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5" name="Footer Placeholder 4">
            <a:extLst>
              <a:ext uri="{FF2B5EF4-FFF2-40B4-BE49-F238E27FC236}">
                <a16:creationId xmlns:a16="http://schemas.microsoft.com/office/drawing/2014/main" id="{3469359C-BDA6-3984-0484-E56AEF5B4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3941-C19F-8222-63E1-24B8341A15BB}"/>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183900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D65F-ECE0-AFD7-DFC6-B95DB9E77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57F992-FD02-7BFF-C252-327855AA94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E185BC-01C5-CC02-48BF-72A8CC635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F374D-1C57-6915-BAE3-BFD70D954DFF}"/>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6" name="Footer Placeholder 5">
            <a:extLst>
              <a:ext uri="{FF2B5EF4-FFF2-40B4-BE49-F238E27FC236}">
                <a16:creationId xmlns:a16="http://schemas.microsoft.com/office/drawing/2014/main" id="{B260289E-3609-EE27-F067-6526CBCB8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9CD73-47CC-1EDE-AC00-6DD269902B08}"/>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165473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463E-4981-F8EF-8B17-EF9C55962B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FBF6E5-9281-149D-0D81-F4E9FD967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9DE05F-66FD-D670-947E-9AB4C43FA1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032C95-B0EC-884D-E481-0A5A14EBA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CE0806-79FA-C7A8-045C-2968C6BA8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A34FBA-5B56-C71E-579E-BE3BA79D662E}"/>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8" name="Footer Placeholder 7">
            <a:extLst>
              <a:ext uri="{FF2B5EF4-FFF2-40B4-BE49-F238E27FC236}">
                <a16:creationId xmlns:a16="http://schemas.microsoft.com/office/drawing/2014/main" id="{60F96CA4-BDFF-D7C5-1198-6BAD5F0E1A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BE14D6-EC32-EDCE-BF3D-185D18548F60}"/>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350387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3293-0AAA-D194-34A8-0D27C928B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071894-AA23-D88D-6A57-A55597688617}"/>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4" name="Footer Placeholder 3">
            <a:extLst>
              <a:ext uri="{FF2B5EF4-FFF2-40B4-BE49-F238E27FC236}">
                <a16:creationId xmlns:a16="http://schemas.microsoft.com/office/drawing/2014/main" id="{35E2FE86-424F-13AD-E9D1-4A2DB9C6A2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0C8F87-CC2E-10EE-F2BA-04F15D29D054}"/>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271863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29E2E-92EF-EF13-1271-3EB56E0D0C9D}"/>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3" name="Footer Placeholder 2">
            <a:extLst>
              <a:ext uri="{FF2B5EF4-FFF2-40B4-BE49-F238E27FC236}">
                <a16:creationId xmlns:a16="http://schemas.microsoft.com/office/drawing/2014/main" id="{D68F10FF-0D79-1923-F36C-A87FB239CE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AFF9CD-844E-D4A4-63EE-DC04CC104BFF}"/>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233557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F351-151D-46F7-9EBE-00D4EA4B89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A79661-2BED-6118-860C-CD6152EC7E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D4B25-C93E-4D6C-ABAB-B6CD42A7F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0E0A3-5B1B-89D0-8FD1-049B1BC0F2AE}"/>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6" name="Footer Placeholder 5">
            <a:extLst>
              <a:ext uri="{FF2B5EF4-FFF2-40B4-BE49-F238E27FC236}">
                <a16:creationId xmlns:a16="http://schemas.microsoft.com/office/drawing/2014/main" id="{9AD809B2-655F-30B2-A7D7-2F17BCC2D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C34D2-3A75-F48F-BFEC-09A759D7D237}"/>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58755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A0D9-1F49-3234-8A06-412A4C24F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156F0F-FBE1-C159-1943-D96939246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B65BFA-AE4A-7224-77DD-C55CD470D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C8EE1-0773-C5A9-C405-74897D2A6407}"/>
              </a:ext>
            </a:extLst>
          </p:cNvPr>
          <p:cNvSpPr>
            <a:spLocks noGrp="1"/>
          </p:cNvSpPr>
          <p:nvPr>
            <p:ph type="dt" sz="half" idx="10"/>
          </p:nvPr>
        </p:nvSpPr>
        <p:spPr/>
        <p:txBody>
          <a:bodyPr/>
          <a:lstStyle/>
          <a:p>
            <a:fld id="{3C07A451-88D0-4C9E-B7C6-D5DA3AEE6012}" type="datetimeFigureOut">
              <a:rPr lang="en-US" smtClean="0"/>
              <a:t>10/5/2023</a:t>
            </a:fld>
            <a:endParaRPr lang="en-US"/>
          </a:p>
        </p:txBody>
      </p:sp>
      <p:sp>
        <p:nvSpPr>
          <p:cNvPr id="6" name="Footer Placeholder 5">
            <a:extLst>
              <a:ext uri="{FF2B5EF4-FFF2-40B4-BE49-F238E27FC236}">
                <a16:creationId xmlns:a16="http://schemas.microsoft.com/office/drawing/2014/main" id="{AFEC9987-10F8-32DB-A130-4BB2E208A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63FE9E-FCA7-4F1B-0B1B-9158476E4775}"/>
              </a:ext>
            </a:extLst>
          </p:cNvPr>
          <p:cNvSpPr>
            <a:spLocks noGrp="1"/>
          </p:cNvSpPr>
          <p:nvPr>
            <p:ph type="sldNum" sz="quarter" idx="12"/>
          </p:nvPr>
        </p:nvSpPr>
        <p:spPr/>
        <p:txBody>
          <a:bodyPr/>
          <a:lstStyle/>
          <a:p>
            <a:fld id="{8ABDFF88-1454-4434-95A3-17458F487A47}" type="slidenum">
              <a:rPr lang="en-US" smtClean="0"/>
              <a:t>‹#›</a:t>
            </a:fld>
            <a:endParaRPr lang="en-US"/>
          </a:p>
        </p:txBody>
      </p:sp>
    </p:spTree>
    <p:extLst>
      <p:ext uri="{BB962C8B-B14F-4D97-AF65-F5344CB8AC3E}">
        <p14:creationId xmlns:p14="http://schemas.microsoft.com/office/powerpoint/2010/main" val="335733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73F64-08C1-25D9-E5F1-8B3CEEA20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2CF291-8938-A601-ED68-D683063DE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CF44A-F502-87A9-9D74-E9856F2AC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7A451-88D0-4C9E-B7C6-D5DA3AEE6012}" type="datetimeFigureOut">
              <a:rPr lang="en-US" smtClean="0"/>
              <a:t>10/5/2023</a:t>
            </a:fld>
            <a:endParaRPr lang="en-US"/>
          </a:p>
        </p:txBody>
      </p:sp>
      <p:sp>
        <p:nvSpPr>
          <p:cNvPr id="5" name="Footer Placeholder 4">
            <a:extLst>
              <a:ext uri="{FF2B5EF4-FFF2-40B4-BE49-F238E27FC236}">
                <a16:creationId xmlns:a16="http://schemas.microsoft.com/office/drawing/2014/main" id="{D41E4179-E02E-705F-169D-C488CC4998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9D4BA1-B728-0215-7AC4-E1132EAC9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DFF88-1454-4434-95A3-17458F487A47}" type="slidenum">
              <a:rPr lang="en-US" smtClean="0"/>
              <a:t>‹#›</a:t>
            </a:fld>
            <a:endParaRPr lang="en-US"/>
          </a:p>
        </p:txBody>
      </p:sp>
    </p:spTree>
    <p:extLst>
      <p:ext uri="{BB962C8B-B14F-4D97-AF65-F5344CB8AC3E}">
        <p14:creationId xmlns:p14="http://schemas.microsoft.com/office/powerpoint/2010/main" val="255951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06D0C04-0F36-0DD7-CE62-3DB532D723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9299" y="5780864"/>
            <a:ext cx="3668736" cy="749314"/>
          </a:xfrm>
          <a:prstGeom prst="rect">
            <a:avLst/>
          </a:prstGeom>
        </p:spPr>
      </p:pic>
      <p:sp>
        <p:nvSpPr>
          <p:cNvPr id="5" name="Title 4">
            <a:extLst>
              <a:ext uri="{FF2B5EF4-FFF2-40B4-BE49-F238E27FC236}">
                <a16:creationId xmlns:a16="http://schemas.microsoft.com/office/drawing/2014/main" id="{23A6C541-41B0-F659-85B7-2B54315F55C4}"/>
              </a:ext>
            </a:extLst>
          </p:cNvPr>
          <p:cNvSpPr>
            <a:spLocks noGrp="1"/>
          </p:cNvSpPr>
          <p:nvPr>
            <p:ph type="title"/>
          </p:nvPr>
        </p:nvSpPr>
        <p:spPr>
          <a:xfrm>
            <a:off x="831850" y="1709738"/>
            <a:ext cx="10515600" cy="3422099"/>
          </a:xfrm>
        </p:spPr>
        <p:txBody>
          <a:bodyPr/>
          <a:lstStyle/>
          <a:p>
            <a:pPr marL="0" marR="0" lvl="0" indent="0" defTabSz="914400" rtl="0" eaLnBrk="1" fontAlgn="auto" latinLnBrk="0" hangingPunct="1">
              <a:lnSpc>
                <a:spcPct val="90000"/>
              </a:lnSpc>
              <a:spcBef>
                <a:spcPts val="1000"/>
              </a:spcBef>
              <a:spcAft>
                <a:spcPts val="0"/>
              </a:spcAft>
              <a:tabLst/>
              <a:defRPr/>
            </a:pPr>
            <a:r>
              <a:rPr kumimoji="0" lang="en-US" sz="2800" i="0" u="none" strike="noStrike" kern="1200" cap="none" spc="0" normalizeH="0" baseline="0" noProof="0" dirty="0">
                <a:ln>
                  <a:noFill/>
                </a:ln>
                <a:solidFill>
                  <a:prstClr val="black">
                    <a:tint val="75000"/>
                  </a:prstClr>
                </a:solidFill>
                <a:uLnTx/>
                <a:uFillTx/>
                <a:latin typeface="Times New Roman" panose="02020603050405020304" pitchFamily="18" charset="0"/>
                <a:ea typeface="+mn-lt"/>
                <a:cs typeface="Times New Roman" panose="02020603050405020304" pitchFamily="18" charset="0"/>
              </a:rPr>
              <a:t>Bureau of Property Maintenance and Housing Inspections</a:t>
            </a:r>
            <a:br>
              <a:rPr kumimoji="0" lang="en-US" sz="2800" i="0" u="none" strike="noStrike" kern="1200" cap="none" spc="0" normalizeH="0" baseline="0" noProof="0" dirty="0">
                <a:ln>
                  <a:noFill/>
                </a:ln>
                <a:solidFill>
                  <a:prstClr val="black">
                    <a:tint val="75000"/>
                  </a:prstClr>
                </a:solidFill>
                <a:uLnTx/>
                <a:uFillTx/>
                <a:latin typeface="Times New Roman" panose="02020603050405020304" pitchFamily="18" charset="0"/>
                <a:ea typeface="+mn-lt"/>
                <a:cs typeface="Times New Roman" panose="02020603050405020304" pitchFamily="18" charset="0"/>
              </a:rPr>
            </a:br>
            <a:r>
              <a:rPr kumimoji="0" lang="en-US" sz="2800" i="0" u="none" strike="noStrike" kern="1200" cap="none" spc="0" normalizeH="0" baseline="0" noProof="0" dirty="0">
                <a:ln>
                  <a:noFill/>
                </a:ln>
                <a:solidFill>
                  <a:prstClr val="black">
                    <a:tint val="75000"/>
                  </a:prstClr>
                </a:solidFill>
                <a:uLnTx/>
                <a:uFillTx/>
                <a:latin typeface="Times New Roman" panose="02020603050405020304" pitchFamily="18" charset="0"/>
                <a:ea typeface="+mn-ea"/>
                <a:cs typeface="Times New Roman" panose="02020603050405020304" pitchFamily="18" charset="0"/>
              </a:rPr>
              <a:t>Department of Community Planning and Economic Development</a:t>
            </a:r>
            <a:br>
              <a:rPr kumimoji="0" lang="en-US" sz="2800" i="0" u="none" strike="noStrike" kern="1200" cap="none" spc="0" normalizeH="0" baseline="0" noProof="0" dirty="0">
                <a:ln>
                  <a:noFill/>
                </a:ln>
                <a:solidFill>
                  <a:prstClr val="black">
                    <a:tint val="75000"/>
                  </a:prstClr>
                </a:solidFill>
                <a:uLnTx/>
                <a:uFillTx/>
                <a:latin typeface="Times New Roman" panose="02020603050405020304" pitchFamily="18" charset="0"/>
                <a:ea typeface="+mn-ea"/>
                <a:cs typeface="Times New Roman" panose="02020603050405020304" pitchFamily="18" charset="0"/>
              </a:rPr>
            </a:br>
            <a:br>
              <a:rPr kumimoji="0" lang="en-US" sz="28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br>
            <a:endParaRPr lang="en-US" dirty="0"/>
          </a:p>
        </p:txBody>
      </p:sp>
    </p:spTree>
    <p:extLst>
      <p:ext uri="{BB962C8B-B14F-4D97-AF65-F5344CB8AC3E}">
        <p14:creationId xmlns:p14="http://schemas.microsoft.com/office/powerpoint/2010/main" val="4717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EA5131-631A-B496-E167-AE98D3594081}"/>
              </a:ext>
            </a:extLst>
          </p:cNvPr>
          <p:cNvSpPr>
            <a:spLocks noGrp="1"/>
          </p:cNvSpPr>
          <p:nvPr>
            <p:ph type="title"/>
          </p:nvPr>
        </p:nvSpPr>
        <p:spPr>
          <a:xfrm>
            <a:off x="0" y="5226807"/>
            <a:ext cx="3888526" cy="1631193"/>
          </a:xfrm>
        </p:spPr>
        <p:txBody>
          <a:bodyPr>
            <a:normAutofit/>
          </a:bodyPr>
          <a:lstStyle/>
          <a:p>
            <a:pPr algn="ctr"/>
            <a:br>
              <a:rPr lang="en-US" sz="2000">
                <a:latin typeface="Times New Roman" panose="02020603050405020304" pitchFamily="18" charset="0"/>
                <a:cs typeface="Times New Roman" panose="02020603050405020304" pitchFamily="18" charset="0"/>
              </a:rPr>
            </a:br>
            <a:br>
              <a:rPr lang="en-US" sz="1400">
                <a:latin typeface="Times New Roman" panose="02020603050405020304" pitchFamily="18" charset="0"/>
                <a:cs typeface="Times New Roman" panose="02020603050405020304" pitchFamily="18" charset="0"/>
              </a:rPr>
            </a:br>
            <a:r>
              <a:rPr lang="en-US" sz="140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3E12C801-E905-1B0C-8F96-D69315C94A87}"/>
              </a:ext>
            </a:extLst>
          </p:cNvPr>
          <p:cNvSpPr>
            <a:spLocks noGrp="1"/>
          </p:cNvSpPr>
          <p:nvPr>
            <p:ph idx="1"/>
          </p:nvPr>
        </p:nvSpPr>
        <p:spPr>
          <a:xfrm>
            <a:off x="1505155" y="441029"/>
            <a:ext cx="8925641" cy="1466019"/>
          </a:xfrm>
        </p:spPr>
        <p:txBody>
          <a:bodyPr vert="horz" lIns="91440" tIns="45720" rIns="91440" bIns="45720" rtlCol="0" anchor="t">
            <a:normAutofit/>
          </a:bodyPr>
          <a:lstStyle/>
          <a:p>
            <a:pPr marL="0" indent="0" algn="ctr">
              <a:buNone/>
            </a:pPr>
            <a:r>
              <a:rPr lang="en-US" sz="4400" b="1" u="sng" dirty="0">
                <a:latin typeface="Times New Roman"/>
                <a:cs typeface="Times New Roman"/>
              </a:rPr>
              <a:t>How does </a:t>
            </a:r>
            <a:r>
              <a:rPr lang="en-US" sz="4400" b="1" u="sng" dirty="0" err="1">
                <a:latin typeface="Times New Roman"/>
                <a:cs typeface="Times New Roman"/>
              </a:rPr>
              <a:t>Tolemi</a:t>
            </a:r>
            <a:r>
              <a:rPr lang="en-US" sz="4400" b="1" u="sng" dirty="0">
                <a:latin typeface="Times New Roman"/>
                <a:cs typeface="Times New Roman"/>
              </a:rPr>
              <a:t> affect the public</a:t>
            </a:r>
          </a:p>
          <a:p>
            <a:pPr marL="0" indent="0" algn="ctr">
              <a:buNone/>
            </a:pPr>
            <a:endParaRPr lang="en-US" sz="2000" dirty="0">
              <a:latin typeface="Calibri" panose="020F0502020204030204"/>
              <a:cs typeface="Calibri" panose="020F0502020204030204"/>
            </a:endParaRPr>
          </a:p>
        </p:txBody>
      </p:sp>
      <p:pic>
        <p:nvPicPr>
          <p:cNvPr id="5" name="Graphic 4">
            <a:extLst>
              <a:ext uri="{FF2B5EF4-FFF2-40B4-BE49-F238E27FC236}">
                <a16:creationId xmlns:a16="http://schemas.microsoft.com/office/drawing/2014/main" id="{1DEA0766-00EA-FF30-5DAE-8241179D4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2698" y="6042904"/>
            <a:ext cx="2959315" cy="607552"/>
          </a:xfrm>
          <a:prstGeom prst="rect">
            <a:avLst/>
          </a:prstGeom>
        </p:spPr>
      </p:pic>
      <p:sp>
        <p:nvSpPr>
          <p:cNvPr id="6" name="TextBox 5">
            <a:extLst>
              <a:ext uri="{FF2B5EF4-FFF2-40B4-BE49-F238E27FC236}">
                <a16:creationId xmlns:a16="http://schemas.microsoft.com/office/drawing/2014/main" id="{07E6F379-0EBB-85BC-3F20-9673F98D102A}"/>
              </a:ext>
            </a:extLst>
          </p:cNvPr>
          <p:cNvSpPr txBox="1"/>
          <p:nvPr/>
        </p:nvSpPr>
        <p:spPr>
          <a:xfrm>
            <a:off x="1213713" y="1357823"/>
            <a:ext cx="9759471" cy="3724096"/>
          </a:xfrm>
          <a:prstGeom prst="rect">
            <a:avLst/>
          </a:prstGeom>
          <a:noFill/>
        </p:spPr>
        <p:txBody>
          <a:bodyPr wrap="square" lIns="91440" tIns="45720" rIns="91440" bIns="45720" anchor="t">
            <a:spAutoFit/>
          </a:bodyPr>
          <a:lstStyle/>
          <a:p>
            <a:endParaRPr lang="en-US" sz="3200" dirty="0">
              <a:latin typeface="Times New Roman"/>
              <a:cs typeface="Calibri"/>
            </a:endParaRPr>
          </a:p>
          <a:p>
            <a:pPr marL="285750" indent="-285750">
              <a:buFont typeface="Arial" panose="020B0604020202020204" pitchFamily="34" charset="0"/>
              <a:buChar char="•"/>
            </a:pPr>
            <a:r>
              <a:rPr lang="en-US" sz="2800" dirty="0">
                <a:latin typeface="Times New Roman"/>
                <a:cs typeface="Times New Roman"/>
              </a:rPr>
              <a:t>Provides up to date information to partners and residents of the city </a:t>
            </a:r>
          </a:p>
          <a:p>
            <a:endParaRPr lang="en-US" sz="2800" dirty="0">
              <a:latin typeface="Times New Roman"/>
              <a:cs typeface="Calibri" panose="020F0502020204030204"/>
            </a:endParaRPr>
          </a:p>
          <a:p>
            <a:pPr marL="285750" indent="-285750">
              <a:buFont typeface="Arial" panose="020B0604020202020204" pitchFamily="34" charset="0"/>
              <a:buChar char="•"/>
            </a:pPr>
            <a:r>
              <a:rPr lang="en-US" sz="2800" dirty="0">
                <a:latin typeface="Times New Roman"/>
                <a:cs typeface="Calibri" panose="020F0502020204030204"/>
              </a:rPr>
              <a:t>Holds landlords accountable</a:t>
            </a:r>
          </a:p>
          <a:p>
            <a:endParaRPr lang="en-US" sz="2800" dirty="0">
              <a:latin typeface="Times New Roman"/>
              <a:cs typeface="Calibri" panose="020F0502020204030204"/>
            </a:endParaRPr>
          </a:p>
          <a:p>
            <a:pPr marL="285750" indent="-285750">
              <a:buFont typeface="Arial" panose="020B0604020202020204" pitchFamily="34" charset="0"/>
              <a:buChar char="•"/>
            </a:pPr>
            <a:r>
              <a:rPr lang="en-US" sz="2800" dirty="0">
                <a:latin typeface="Times New Roman"/>
                <a:cs typeface="Times New Roman"/>
              </a:rPr>
              <a:t>Creates transparency of the work we conduct within the Bureau</a:t>
            </a:r>
          </a:p>
          <a:p>
            <a:pPr algn="ctr"/>
            <a:endParaRPr lang="en-US" dirty="0"/>
          </a:p>
          <a:p>
            <a:endParaRPr lang="en-US" dirty="0"/>
          </a:p>
        </p:txBody>
      </p:sp>
    </p:spTree>
    <p:extLst>
      <p:ext uri="{BB962C8B-B14F-4D97-AF65-F5344CB8AC3E}">
        <p14:creationId xmlns:p14="http://schemas.microsoft.com/office/powerpoint/2010/main" val="153507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1">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98F8EAD-BAD1-EF6C-71CA-94C3F9CCD215}"/>
              </a:ext>
            </a:extLst>
          </p:cNvPr>
          <p:cNvSpPr>
            <a:spLocks noGrp="1"/>
          </p:cNvSpPr>
          <p:nvPr>
            <p:ph type="ctrTitle"/>
          </p:nvPr>
        </p:nvSpPr>
        <p:spPr>
          <a:xfrm>
            <a:off x="5748046" y="114791"/>
            <a:ext cx="5986754" cy="765660"/>
          </a:xfrm>
        </p:spPr>
        <p:txBody>
          <a:bodyPr anchor="b">
            <a:normAutofit/>
          </a:bodyPr>
          <a:lstStyle/>
          <a:p>
            <a:pPr algn="l"/>
            <a:r>
              <a:rPr lang="en-US" sz="4400" dirty="0">
                <a:latin typeface="Times New Roman" panose="02020603050405020304" pitchFamily="18" charset="0"/>
                <a:cs typeface="Times New Roman" panose="02020603050405020304" pitchFamily="18" charset="0"/>
              </a:rPr>
              <a:t>New way of enforcement</a:t>
            </a:r>
          </a:p>
        </p:txBody>
      </p:sp>
      <p:sp>
        <p:nvSpPr>
          <p:cNvPr id="3" name="Subtitle 2">
            <a:extLst>
              <a:ext uri="{FF2B5EF4-FFF2-40B4-BE49-F238E27FC236}">
                <a16:creationId xmlns:a16="http://schemas.microsoft.com/office/drawing/2014/main" id="{ACAC9644-2832-87D0-3685-9739D531D1A3}"/>
              </a:ext>
            </a:extLst>
          </p:cNvPr>
          <p:cNvSpPr>
            <a:spLocks noGrp="1"/>
          </p:cNvSpPr>
          <p:nvPr>
            <p:ph type="subTitle" idx="1"/>
          </p:nvPr>
        </p:nvSpPr>
        <p:spPr>
          <a:xfrm>
            <a:off x="262194" y="5375378"/>
            <a:ext cx="6569543" cy="1900413"/>
          </a:xfrm>
        </p:spPr>
        <p:txBody>
          <a:bodyPr anchor="t">
            <a:normAutofit/>
          </a:bodyPr>
          <a:lstStyle/>
          <a:p>
            <a:endParaRPr lang="en-US" sz="1600" dirty="0">
              <a:latin typeface="Times New Roman" panose="02020603050405020304" pitchFamily="18" charset="0"/>
              <a:cs typeface="Times New Roman" panose="02020603050405020304" pitchFamily="18" charset="0"/>
            </a:endParaRPr>
          </a:p>
          <a:p>
            <a:r>
              <a:rPr lang="en-US" sz="2000" dirty="0">
                <a:latin typeface="Times New Roman"/>
                <a:cs typeface="Times New Roman"/>
              </a:rPr>
              <a:t>Ensuring safe and quality housing stock through the administration of the City of Lancaster’s Property Maintenance and Rental Property Ordinances</a:t>
            </a:r>
            <a:r>
              <a:rPr lang="en-US" sz="2000" dirty="0"/>
              <a:t>.</a:t>
            </a:r>
            <a:br>
              <a:rPr lang="en-US" sz="1800" dirty="0"/>
            </a:br>
            <a:endParaRPr lang="en-US" sz="1800" dirty="0">
              <a:cs typeface="Calibri"/>
            </a:endParaRPr>
          </a:p>
        </p:txBody>
      </p:sp>
      <p:pic>
        <p:nvPicPr>
          <p:cNvPr id="5" name="Picture 4" descr="Map&#10;&#10;Description automatically generated">
            <a:extLst>
              <a:ext uri="{FF2B5EF4-FFF2-40B4-BE49-F238E27FC236}">
                <a16:creationId xmlns:a16="http://schemas.microsoft.com/office/drawing/2014/main" id="{D3A058FC-3699-C8A2-8F00-2303E9EC3089}"/>
              </a:ext>
            </a:extLst>
          </p:cNvPr>
          <p:cNvPicPr>
            <a:picLocks noChangeAspect="1"/>
          </p:cNvPicPr>
          <p:nvPr/>
        </p:nvPicPr>
        <p:blipFill rotWithShape="1">
          <a:blip r:embed="rId3">
            <a:extLst>
              <a:ext uri="{28A0092B-C50C-407E-A947-70E740481C1C}">
                <a14:useLocalDpi xmlns:a14="http://schemas.microsoft.com/office/drawing/2010/main" val="0"/>
              </a:ext>
            </a:extLst>
          </a:blip>
          <a:srcRect l="3032" r="-2" b="-2"/>
          <a:stretch/>
        </p:blipFill>
        <p:spPr>
          <a:xfrm>
            <a:off x="443270" y="795089"/>
            <a:ext cx="6197871" cy="4867062"/>
          </a:xfrm>
          <a:prstGeom prst="rect">
            <a:avLst/>
          </a:prstGeom>
        </p:spPr>
      </p:pic>
      <p:pic>
        <p:nvPicPr>
          <p:cNvPr id="7" name="Graphic 6">
            <a:extLst>
              <a:ext uri="{FF2B5EF4-FFF2-40B4-BE49-F238E27FC236}">
                <a16:creationId xmlns:a16="http://schemas.microsoft.com/office/drawing/2014/main" id="{006D0C04-0F36-0DD7-CE62-3DB532D72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6977" y="5920154"/>
            <a:ext cx="4045639" cy="823056"/>
          </a:xfrm>
          <a:prstGeom prst="rect">
            <a:avLst/>
          </a:prstGeom>
        </p:spPr>
      </p:pic>
      <p:sp>
        <p:nvSpPr>
          <p:cNvPr id="9" name="TextBox 8">
            <a:extLst>
              <a:ext uri="{FF2B5EF4-FFF2-40B4-BE49-F238E27FC236}">
                <a16:creationId xmlns:a16="http://schemas.microsoft.com/office/drawing/2014/main" id="{5906A835-7FA1-3143-1065-6FCF64B371AB}"/>
              </a:ext>
            </a:extLst>
          </p:cNvPr>
          <p:cNvSpPr txBox="1"/>
          <p:nvPr/>
        </p:nvSpPr>
        <p:spPr>
          <a:xfrm>
            <a:off x="6919722" y="1176235"/>
            <a:ext cx="4975123" cy="252376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800" dirty="0">
                <a:latin typeface="Times New Roman"/>
                <a:cs typeface="Times New Roman"/>
              </a:rPr>
              <a:t>Educate landlord and property owners</a:t>
            </a:r>
          </a:p>
          <a:p>
            <a:pPr marL="285750" indent="-285750">
              <a:buFont typeface="Arial" panose="020B0604020202020204" pitchFamily="34" charset="0"/>
              <a:buChar char="•"/>
            </a:pPr>
            <a:r>
              <a:rPr lang="en-US" sz="2800" dirty="0">
                <a:latin typeface="Times New Roman"/>
                <a:cs typeface="Times New Roman"/>
              </a:rPr>
              <a:t>Engage the community</a:t>
            </a:r>
          </a:p>
          <a:p>
            <a:pPr marL="285750" indent="-285750">
              <a:buFont typeface="Arial" panose="020B0604020202020204" pitchFamily="34" charset="0"/>
              <a:buChar char="•"/>
            </a:pPr>
            <a:r>
              <a:rPr lang="en-US" sz="2800" dirty="0">
                <a:latin typeface="Times New Roman"/>
                <a:cs typeface="Times New Roman"/>
              </a:rPr>
              <a:t>Provide public educational materials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285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7DB5EB-C47E-26D2-7101-BD43C69113A6}"/>
              </a:ext>
            </a:extLst>
          </p:cNvPr>
          <p:cNvSpPr>
            <a:spLocks noGrp="1"/>
          </p:cNvSpPr>
          <p:nvPr>
            <p:ph type="title"/>
          </p:nvPr>
        </p:nvSpPr>
        <p:spPr>
          <a:xfrm>
            <a:off x="1137036" y="548640"/>
            <a:ext cx="9543405" cy="1188720"/>
          </a:xfrm>
        </p:spPr>
        <p:txBody>
          <a:bodyPr>
            <a:normAutofit/>
          </a:bodyPr>
          <a:lstStyle/>
          <a:p>
            <a:pPr algn="ctr"/>
            <a:r>
              <a:rPr lang="en-US">
                <a:solidFill>
                  <a:schemeClr val="tx1">
                    <a:lumMod val="85000"/>
                    <a:lumOff val="15000"/>
                  </a:schemeClr>
                </a:solidFill>
                <a:latin typeface="Times New Roman"/>
                <a:cs typeface="Times New Roman"/>
              </a:rPr>
              <a:t>Moving more efficiently</a:t>
            </a:r>
            <a:endParaRPr lang="en-US">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83671E-A2D8-9AC1-038A-D77CBA1D4374}"/>
              </a:ext>
            </a:extLst>
          </p:cNvPr>
          <p:cNvSpPr>
            <a:spLocks noGrp="1"/>
          </p:cNvSpPr>
          <p:nvPr>
            <p:ph idx="1"/>
          </p:nvPr>
        </p:nvSpPr>
        <p:spPr>
          <a:xfrm>
            <a:off x="1957987" y="2431765"/>
            <a:ext cx="8276026" cy="3320031"/>
          </a:xfrm>
        </p:spPr>
        <p:txBody>
          <a:bodyPr anchor="ctr">
            <a:normAutofit/>
          </a:bodyPr>
          <a:lstStyle/>
          <a:p>
            <a:endParaRPr lang="en-US" sz="2000">
              <a:solidFill>
                <a:schemeClr val="tx1">
                  <a:lumMod val="85000"/>
                  <a:lumOff val="15000"/>
                </a:schemeClr>
              </a:solidFill>
              <a:cs typeface="Calibri"/>
            </a:endParaRPr>
          </a:p>
          <a:p>
            <a:endParaRPr lang="en-US" sz="200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4E6F75-229C-156F-9F43-75B21706CFA3}"/>
              </a:ext>
            </a:extLst>
          </p:cNvPr>
          <p:cNvPicPr>
            <a:picLocks noChangeAspect="1"/>
          </p:cNvPicPr>
          <p:nvPr/>
        </p:nvPicPr>
        <p:blipFill>
          <a:blip r:embed="rId3"/>
          <a:stretch>
            <a:fillRect/>
          </a:stretch>
        </p:blipFill>
        <p:spPr>
          <a:xfrm>
            <a:off x="9141340" y="6286476"/>
            <a:ext cx="2773920" cy="566977"/>
          </a:xfrm>
          <a:prstGeom prst="rect">
            <a:avLst/>
          </a:prstGeom>
        </p:spPr>
      </p:pic>
      <p:sp>
        <p:nvSpPr>
          <p:cNvPr id="9" name="Content Placeholder 2">
            <a:extLst>
              <a:ext uri="{FF2B5EF4-FFF2-40B4-BE49-F238E27FC236}">
                <a16:creationId xmlns:a16="http://schemas.microsoft.com/office/drawing/2014/main" id="{C6CA6F05-0CB9-9235-AB88-32E510ADB08E}"/>
              </a:ext>
            </a:extLst>
          </p:cNvPr>
          <p:cNvSpPr txBox="1">
            <a:spLocks/>
          </p:cNvSpPr>
          <p:nvPr/>
        </p:nvSpPr>
        <p:spPr>
          <a:xfrm>
            <a:off x="441132" y="2346173"/>
            <a:ext cx="11314151" cy="35544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Bef>
                <a:spcPts val="0"/>
              </a:spcBef>
              <a:spcAft>
                <a:spcPts val="800"/>
              </a:spcAft>
              <a:buAutoNum type="arabicPeriod"/>
              <a:tabLst>
                <a:tab pos="457200" algn="l"/>
              </a:tabLst>
            </a:pPr>
            <a:r>
              <a:rPr lang="en-US">
                <a:latin typeface="Times New Roman" panose="02020603050405020304" pitchFamily="18" charset="0"/>
                <a:ea typeface="Calibri" panose="020F0502020204030204" pitchFamily="34" charset="0"/>
                <a:cs typeface="Times New Roman" panose="02020603050405020304" pitchFamily="18" charset="0"/>
              </a:rPr>
              <a:t>Improve consistency across inspectors</a:t>
            </a:r>
          </a:p>
          <a:p>
            <a:pPr marL="342900" indent="-342900">
              <a:lnSpc>
                <a:spcPct val="107000"/>
              </a:lnSpc>
              <a:spcBef>
                <a:spcPts val="0"/>
              </a:spcBef>
              <a:spcAft>
                <a:spcPts val="800"/>
              </a:spcAft>
              <a:buAutoNum type="arabicPeriod"/>
              <a:tabLst>
                <a:tab pos="457200" algn="l"/>
              </a:tabLst>
            </a:pPr>
            <a:r>
              <a:rPr lang="en-US">
                <a:latin typeface="Times New Roman" panose="02020603050405020304" pitchFamily="18" charset="0"/>
                <a:ea typeface="Calibri" panose="020F0502020204030204" pitchFamily="34" charset="0"/>
                <a:cs typeface="Times New Roman" panose="02020603050405020304" pitchFamily="18" charset="0"/>
              </a:rPr>
              <a:t>Inspection checklist</a:t>
            </a:r>
          </a:p>
          <a:p>
            <a:pPr marL="342900" indent="-342900">
              <a:lnSpc>
                <a:spcPct val="107000"/>
              </a:lnSpc>
              <a:spcBef>
                <a:spcPts val="0"/>
              </a:spcBef>
              <a:spcAft>
                <a:spcPts val="800"/>
              </a:spcAft>
              <a:buAutoNum type="arabicPeriod"/>
              <a:tabLst>
                <a:tab pos="457200" algn="l"/>
              </a:tabLst>
            </a:pPr>
            <a:r>
              <a:rPr lang="en-US">
                <a:latin typeface="Times New Roman" panose="02020603050405020304" pitchFamily="18" charset="0"/>
                <a:ea typeface="Calibri" panose="020F0502020204030204" pitchFamily="34" charset="0"/>
                <a:cs typeface="Times New Roman" panose="02020603050405020304" pitchFamily="18" charset="0"/>
              </a:rPr>
              <a:t>Collaborative culture</a:t>
            </a:r>
          </a:p>
          <a:p>
            <a:pPr marL="0" indent="0">
              <a:buNone/>
              <a:tabLst>
                <a:tab pos="457200" algn="l"/>
              </a:tabLst>
            </a:pPr>
            <a:endParaRPr lang="en-US" sz="1700" u="sng">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08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948AC1-BF3F-785E-6AE9-2F9B6CFB229C}"/>
              </a:ext>
            </a:extLst>
          </p:cNvPr>
          <p:cNvSpPr>
            <a:spLocks noGrp="1"/>
          </p:cNvSpPr>
          <p:nvPr>
            <p:ph type="title"/>
          </p:nvPr>
        </p:nvSpPr>
        <p:spPr>
          <a:xfrm>
            <a:off x="1137036" y="548640"/>
            <a:ext cx="9543405" cy="1188720"/>
          </a:xfrm>
        </p:spPr>
        <p:txBody>
          <a:bodyPr>
            <a:normAutofit/>
          </a:bodyPr>
          <a:lstStyle/>
          <a:p>
            <a:pPr algn="ctr"/>
            <a:r>
              <a:rPr lang="en-US">
                <a:solidFill>
                  <a:schemeClr val="tx1">
                    <a:lumMod val="85000"/>
                    <a:lumOff val="15000"/>
                  </a:schemeClr>
                </a:solidFill>
                <a:latin typeface="Times New Roman" panose="02020603050405020304" pitchFamily="18" charset="0"/>
                <a:cs typeface="Times New Roman" panose="02020603050405020304" pitchFamily="18" charset="0"/>
              </a:rPr>
              <a:t>Community Engagement</a:t>
            </a:r>
          </a:p>
        </p:txBody>
      </p:sp>
      <p:sp>
        <p:nvSpPr>
          <p:cNvPr id="3" name="Content Placeholder 2">
            <a:extLst>
              <a:ext uri="{FF2B5EF4-FFF2-40B4-BE49-F238E27FC236}">
                <a16:creationId xmlns:a16="http://schemas.microsoft.com/office/drawing/2014/main" id="{0B839DF1-5074-95A0-34FE-B5754F4D6DDA}"/>
              </a:ext>
            </a:extLst>
          </p:cNvPr>
          <p:cNvSpPr>
            <a:spLocks noGrp="1"/>
          </p:cNvSpPr>
          <p:nvPr>
            <p:ph idx="1"/>
          </p:nvPr>
        </p:nvSpPr>
        <p:spPr>
          <a:xfrm>
            <a:off x="832495" y="1841500"/>
            <a:ext cx="10800705" cy="4025900"/>
          </a:xfrm>
        </p:spPr>
        <p:txBody>
          <a:bodyPr anchor="ctr">
            <a:normAutofit/>
          </a:bodyPr>
          <a:lstStyle/>
          <a:p>
            <a:endParaRPr lang="en-US" sz="4000">
              <a:solidFill>
                <a:schemeClr val="tx1">
                  <a:lumMod val="85000"/>
                  <a:lumOff val="15000"/>
                </a:schemeClr>
              </a:solidFill>
              <a:latin typeface="Times New Roman"/>
              <a:cs typeface="Times New Roman"/>
            </a:endParaRPr>
          </a:p>
          <a:p>
            <a:r>
              <a:rPr lang="en-US">
                <a:solidFill>
                  <a:schemeClr val="tx1">
                    <a:lumMod val="85000"/>
                    <a:lumOff val="15000"/>
                  </a:schemeClr>
                </a:solidFill>
                <a:latin typeface="Times New Roman"/>
                <a:cs typeface="Times New Roman"/>
              </a:rPr>
              <a:t>Block walks</a:t>
            </a:r>
          </a:p>
          <a:p>
            <a:r>
              <a:rPr lang="en-US">
                <a:solidFill>
                  <a:schemeClr val="tx1">
                    <a:lumMod val="85000"/>
                    <a:lumOff val="15000"/>
                  </a:schemeClr>
                </a:solidFill>
                <a:latin typeface="Times New Roman"/>
                <a:cs typeface="Times New Roman"/>
              </a:rPr>
              <a:t>Participate in neighborhood organizations</a:t>
            </a:r>
          </a:p>
          <a:p>
            <a:r>
              <a:rPr lang="en-US">
                <a:solidFill>
                  <a:schemeClr val="tx1">
                    <a:lumMod val="85000"/>
                    <a:lumOff val="15000"/>
                  </a:schemeClr>
                </a:solidFill>
                <a:latin typeface="Times New Roman"/>
                <a:cs typeface="Times New Roman"/>
              </a:rPr>
              <a:t>Distribute education materials</a:t>
            </a:r>
          </a:p>
          <a:p>
            <a:r>
              <a:rPr lang="en-US">
                <a:solidFill>
                  <a:schemeClr val="tx1">
                    <a:lumMod val="85000"/>
                    <a:lumOff val="15000"/>
                  </a:schemeClr>
                </a:solidFill>
                <a:latin typeface="Times New Roman"/>
                <a:cs typeface="Times New Roman"/>
              </a:rPr>
              <a:t>Meet with landlords and property owners </a:t>
            </a:r>
          </a:p>
          <a:p>
            <a:endParaRPr lang="en-US" sz="4200">
              <a:solidFill>
                <a:schemeClr val="tx1">
                  <a:lumMod val="85000"/>
                  <a:lumOff val="15000"/>
                </a:schemeClr>
              </a:solidFill>
              <a:latin typeface="Times New Roman"/>
              <a:cs typeface="Times New Roman"/>
            </a:endParaRPr>
          </a:p>
          <a:p>
            <a:pPr marL="457200" indent="-457200">
              <a:buFont typeface="Calibri Light" panose="020F0302020204030204"/>
              <a:buAutoNum type="alphaLcPeriod"/>
            </a:pPr>
            <a:endParaRPr lang="en-US" sz="2000">
              <a:solidFill>
                <a:schemeClr val="tx1">
                  <a:lumMod val="85000"/>
                  <a:lumOff val="15000"/>
                </a:schemeClr>
              </a:solidFill>
              <a:cs typeface="Calibri"/>
            </a:endParaRPr>
          </a:p>
          <a:p>
            <a:pPr marL="0" indent="0">
              <a:buNone/>
            </a:pPr>
            <a:endParaRPr lang="en-US" sz="2000">
              <a:solidFill>
                <a:schemeClr val="tx1">
                  <a:lumMod val="85000"/>
                  <a:lumOff val="15000"/>
                </a:schemeClr>
              </a:solidFill>
              <a:cs typeface="Calibri"/>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C21BDB-4374-B73E-9C29-8125CC9657BA}"/>
              </a:ext>
            </a:extLst>
          </p:cNvPr>
          <p:cNvPicPr>
            <a:picLocks noChangeAspect="1"/>
          </p:cNvPicPr>
          <p:nvPr/>
        </p:nvPicPr>
        <p:blipFill>
          <a:blip r:embed="rId3"/>
          <a:stretch>
            <a:fillRect/>
          </a:stretch>
        </p:blipFill>
        <p:spPr>
          <a:xfrm>
            <a:off x="9192140" y="6286476"/>
            <a:ext cx="2773920" cy="566977"/>
          </a:xfrm>
          <a:prstGeom prst="rect">
            <a:avLst/>
          </a:prstGeom>
        </p:spPr>
      </p:pic>
    </p:spTree>
    <p:extLst>
      <p:ext uri="{BB962C8B-B14F-4D97-AF65-F5344CB8AC3E}">
        <p14:creationId xmlns:p14="http://schemas.microsoft.com/office/powerpoint/2010/main" val="133605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1">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98F8EAD-BAD1-EF6C-71CA-94C3F9CCD215}"/>
              </a:ext>
            </a:extLst>
          </p:cNvPr>
          <p:cNvSpPr>
            <a:spLocks noGrp="1"/>
          </p:cNvSpPr>
          <p:nvPr>
            <p:ph type="ctrTitle"/>
          </p:nvPr>
        </p:nvSpPr>
        <p:spPr>
          <a:xfrm>
            <a:off x="703868" y="570409"/>
            <a:ext cx="9248834" cy="2678333"/>
          </a:xfrm>
        </p:spPr>
        <p:txBody>
          <a:bodyPr anchor="b">
            <a:normAutofit/>
          </a:bodyPr>
          <a:lstStyle/>
          <a:p>
            <a:r>
              <a:rPr lang="en-US" sz="4400">
                <a:latin typeface="Times New Roman" panose="02020603050405020304" pitchFamily="18" charset="0"/>
                <a:cs typeface="Times New Roman" panose="02020603050405020304" pitchFamily="18" charset="0"/>
              </a:rPr>
              <a:t>Conclusion and Questions</a:t>
            </a:r>
          </a:p>
        </p:txBody>
      </p:sp>
      <p:pic>
        <p:nvPicPr>
          <p:cNvPr id="7" name="Graphic 6">
            <a:extLst>
              <a:ext uri="{FF2B5EF4-FFF2-40B4-BE49-F238E27FC236}">
                <a16:creationId xmlns:a16="http://schemas.microsoft.com/office/drawing/2014/main" id="{006D0C04-0F36-0DD7-CE62-3DB532D723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9622" y="4674735"/>
            <a:ext cx="4856800" cy="986926"/>
          </a:xfrm>
          <a:prstGeom prst="rect">
            <a:avLst/>
          </a:prstGeom>
        </p:spPr>
      </p:pic>
      <p:sp>
        <p:nvSpPr>
          <p:cNvPr id="5" name="Subtitle 4">
            <a:extLst>
              <a:ext uri="{FF2B5EF4-FFF2-40B4-BE49-F238E27FC236}">
                <a16:creationId xmlns:a16="http://schemas.microsoft.com/office/drawing/2014/main" id="{02543327-AAFA-102C-0651-FC63A21D85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3906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989</Words>
  <Application>Microsoft Office PowerPoint</Application>
  <PresentationFormat>Widescreen</PresentationFormat>
  <Paragraphs>85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Arial,Sans-Serif</vt:lpstr>
      <vt:lpstr>Calibri</vt:lpstr>
      <vt:lpstr>Calibri Light</vt:lpstr>
      <vt:lpstr>Times New Roman</vt:lpstr>
      <vt:lpstr>Office Theme</vt:lpstr>
      <vt:lpstr>Bureau of Property Maintenance and Housing Inspections Department of Community Planning and Economic Development  </vt:lpstr>
      <vt:lpstr>   </vt:lpstr>
      <vt:lpstr>New way of enforcement</vt:lpstr>
      <vt:lpstr>Moving more efficiently</vt:lpstr>
      <vt:lpstr>Community Engagement</vt:lpstr>
      <vt:lpstr>Conclusion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OF PROPERTY MAINTENANCE AND HOUSING INSPECTIONS</dc:title>
  <dc:creator>Nixon, James</dc:creator>
  <cp:lastModifiedBy>Nixon, James</cp:lastModifiedBy>
  <cp:revision>1</cp:revision>
  <dcterms:created xsi:type="dcterms:W3CDTF">2022-08-15T15:24:41Z</dcterms:created>
  <dcterms:modified xsi:type="dcterms:W3CDTF">2023-10-05T14:17:47Z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2023-02-28T15:22:20Z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e97b68b2-e31d-4ea3-a36b-c2ee6c60bd37</vt:lpwstr>
  </property>
  <property fmtid="{D5CDD505-2E9C-101B-9397-08002B2CF9AE}" pid="7" name="MSIP_Label_defa4170-0d19-0005-0004-bc88714345d2_ActionId">
    <vt:lpwstr>fae5be40-b14e-4cc3-8190-dfde778bd844</vt:lpwstr>
  </property>
  <property fmtid="{D5CDD505-2E9C-101B-9397-08002B2CF9AE}" pid="8" name="MSIP_Label_defa4170-0d19-0005-0004-bc88714345d2_ContentBits">
    <vt:lpwstr>0</vt:lpwstr>
  </property>
</Properties>
</file>