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 Medium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Montserrat ExtraBold"/>
      <p:bold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Medium-bold.fntdata"/><Relationship Id="rId14" Type="http://schemas.openxmlformats.org/officeDocument/2006/relationships/font" Target="fonts/OswaldMedium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87cba30e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87cba30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929165615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92916561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929165615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9291656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a6d475cc6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a6d475cc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929165615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92916561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b439ee00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b439ee0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b439ee00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b439ee00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ca022349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1ca02234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2">
  <p:cSld name="BLANK_2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ExtraBold"/>
              <a:buNone/>
              <a:defRPr sz="36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990599" y="1051244"/>
            <a:ext cx="7381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o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ourier New"/>
              <a:buChar char="o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6983395" y="482185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3"/>
          <p:cNvSpPr/>
          <p:nvPr/>
        </p:nvSpPr>
        <p:spPr>
          <a:xfrm>
            <a:off x="-796635" y="1101433"/>
            <a:ext cx="3865500" cy="2952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C000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872837" y="0"/>
            <a:ext cx="2230500" cy="17232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F7F7F">
              <a:alpha val="2509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796637" y="3422073"/>
            <a:ext cx="2154300" cy="1721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820000">
              <a:alpha val="8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1357746" y="1496291"/>
            <a:ext cx="2445300" cy="2119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04040">
              <a:alpha val="941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140225"/>
            <a:ext cx="73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0" y="-24150"/>
            <a:ext cx="9189900" cy="161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11700" y="22200"/>
            <a:ext cx="7665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7513000" y="-13200"/>
            <a:ext cx="1631100" cy="1000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7391457" y="0"/>
            <a:ext cx="899977" cy="987300"/>
          </a:xfrm>
          <a:prstGeom prst="parallelogram">
            <a:avLst>
              <a:gd fmla="val 51522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06770" y="296850"/>
            <a:ext cx="111438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 rot="-10798300">
            <a:off x="7342150" y="-14575"/>
            <a:ext cx="606600" cy="1011000"/>
          </a:xfrm>
          <a:prstGeom prst="triangle">
            <a:avLst>
              <a:gd fmla="val 80208" name="adj"/>
            </a:avLst>
          </a:prstGeom>
          <a:solidFill>
            <a:srgbClr val="BF13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-13200"/>
            <a:ext cx="7458000" cy="1000500"/>
          </a:xfrm>
          <a:prstGeom prst="rect">
            <a:avLst/>
          </a:prstGeom>
          <a:solidFill>
            <a:srgbClr val="BF1313"/>
          </a:solidFill>
          <a:ln cap="flat" cmpd="sng" w="9525">
            <a:solidFill>
              <a:srgbClr val="BF13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311700" y="140225"/>
            <a:ext cx="731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 ExtraBold"/>
              <a:buNone/>
              <a:defRPr sz="3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alveretta.mobley@redclay.k12.de.us" TargetMode="External"/><Relationship Id="rId4" Type="http://schemas.openxmlformats.org/officeDocument/2006/relationships/hyperlink" Target="mailto:horace.knight@redclay.k12.de.u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3042" r="3051" t="0"/>
          <a:stretch/>
        </p:blipFill>
        <p:spPr>
          <a:xfrm>
            <a:off x="4275800" y="-14550"/>
            <a:ext cx="4868200" cy="5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b="18904" l="42686" r="0" t="18848"/>
          <a:stretch/>
        </p:blipFill>
        <p:spPr>
          <a:xfrm>
            <a:off x="0" y="-14550"/>
            <a:ext cx="5715001" cy="5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446925" y="316675"/>
            <a:ext cx="41973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9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EDtv</a:t>
            </a:r>
            <a:endParaRPr sz="5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77300" y="3376225"/>
            <a:ext cx="214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November 7</a:t>
            </a:r>
            <a:r>
              <a:rPr lang="en"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, 2023</a:t>
            </a:r>
            <a:endParaRPr sz="13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77300" y="2077750"/>
            <a:ext cx="3275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Presented by</a:t>
            </a:r>
            <a:endParaRPr sz="1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Red Clay Consolidated School District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925" y="4017700"/>
            <a:ext cx="2477376" cy="8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50460" t="0"/>
          <a:stretch/>
        </p:blipFill>
        <p:spPr>
          <a:xfrm>
            <a:off x="0" y="-30950"/>
            <a:ext cx="4237674" cy="51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4134600" y="-31000"/>
            <a:ext cx="5009400" cy="51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4539600" y="235750"/>
            <a:ext cx="4199400" cy="1932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40">
                <a:solidFill>
                  <a:schemeClr val="dk1"/>
                </a:solidFill>
              </a:rPr>
              <a:t>EDtv - 24 hour educational programming.</a:t>
            </a:r>
            <a:r>
              <a:rPr lang="en" sz="4140"/>
              <a:t> </a:t>
            </a:r>
            <a:endParaRPr sz="4140"/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0" l="19520" r="17854" t="0"/>
          <a:stretch/>
        </p:blipFill>
        <p:spPr>
          <a:xfrm>
            <a:off x="4539600" y="2315075"/>
            <a:ext cx="4199400" cy="15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AC21D"/>
                </a:solidFill>
              </a:rPr>
              <a:t>Current Programming</a:t>
            </a:r>
            <a:endParaRPr sz="38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228600" y="3892000"/>
            <a:ext cx="8638200" cy="58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38250" y="1203800"/>
            <a:ext cx="2785800" cy="3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SciShow Kids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BookNook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CNN Student News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GoodStuff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Clay Cook-Off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Project SoapBox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Education Station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550" y="1389251"/>
            <a:ext cx="5736852" cy="32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546">
                <a:solidFill>
                  <a:srgbClr val="FAC21D"/>
                </a:solidFill>
              </a:rPr>
              <a:t>EDtv Original Shorts</a:t>
            </a:r>
            <a:endParaRPr sz="2446">
              <a:solidFill>
                <a:srgbClr val="FAC21D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174100" y="4531650"/>
            <a:ext cx="8916900" cy="424800"/>
          </a:xfrm>
          <a:prstGeom prst="rect">
            <a:avLst/>
          </a:prstGeom>
          <a:solidFill>
            <a:srgbClr val="BF13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4285F4"/>
              </a:highlight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150" y="1095744"/>
            <a:ext cx="2438550" cy="3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43250" y="1104300"/>
            <a:ext cx="5884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eSports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Arts of Education: Valuable Life Skills Through Dance (Ballet)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Beautiful Tomorrow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Hero Days in Red Clay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Mivka Challenge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Clay Block Party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 Leadership Summit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Hispanic Heritage Month Celebrations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Paws4People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Don’t Rush the Red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40"/>
              <a:t>Community Slides</a:t>
            </a:r>
            <a:endParaRPr sz="404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1475"/>
            <a:ext cx="4979869" cy="280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13390" l="0" r="0" t="12425"/>
          <a:stretch/>
        </p:blipFill>
        <p:spPr>
          <a:xfrm>
            <a:off x="4265950" y="2408850"/>
            <a:ext cx="4837726" cy="273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546">
                <a:solidFill>
                  <a:srgbClr val="FAC21D"/>
                </a:solidFill>
              </a:rPr>
              <a:t>Future Agenda</a:t>
            </a:r>
            <a:endParaRPr sz="2446">
              <a:solidFill>
                <a:srgbClr val="FAC21D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28825" y="1223700"/>
            <a:ext cx="4330200" cy="3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Clay is always open to airing educational content from other districts and community programs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Colonial School District’s monthly video currently airs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have often contacted other districts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Content and clips of full programs are posted to social media to promote the channel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Currently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working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on a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unnamed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Speaker series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Content is being shared on YouTube to 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further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promote the channel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800" y="1283800"/>
            <a:ext cx="4330199" cy="221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04799" y="-30956"/>
            <a:ext cx="73818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546">
                <a:solidFill>
                  <a:srgbClr val="FAC21D"/>
                </a:solidFill>
              </a:rPr>
              <a:t>Contact Us</a:t>
            </a:r>
            <a:endParaRPr sz="2446">
              <a:solidFill>
                <a:srgbClr val="FAC21D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890275" y="1401275"/>
            <a:ext cx="5884800" cy="22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Alva P. Mobley, MBA | Chief Communications Officer</a:t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alveretta.mobley@redclay.k12.de.us</a:t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Horace Knight </a:t>
            </a:r>
            <a:r>
              <a:rPr lang="en" sz="1750">
                <a:solidFill>
                  <a:srgbClr val="2424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|Communications Specialist</a:t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horace.knight@redclay.k12.de.us</a:t>
            </a:r>
            <a:endParaRPr sz="17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rgbClr val="2424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9231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1685" y="0"/>
            <a:ext cx="299231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641524" y="3987725"/>
            <a:ext cx="214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02124"/>
                </a:solidFill>
                <a:latin typeface="Oswald"/>
                <a:ea typeface="Oswald"/>
                <a:cs typeface="Oswald"/>
                <a:sym typeface="Oswald"/>
              </a:rPr>
              <a:t>@redclayschools.com</a:t>
            </a:r>
            <a:endParaRPr sz="1100">
              <a:solidFill>
                <a:srgbClr val="20212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450" y="4319907"/>
            <a:ext cx="317787" cy="23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6960" y="4292425"/>
            <a:ext cx="291428" cy="26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61971" y="4292425"/>
            <a:ext cx="291429" cy="2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9774" y="563100"/>
            <a:ext cx="1765800" cy="284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2916124" y="3374775"/>
            <a:ext cx="359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202124"/>
                </a:solidFill>
                <a:latin typeface="Oswald"/>
                <a:ea typeface="Oswald"/>
                <a:cs typeface="Oswald"/>
                <a:sym typeface="Oswald"/>
              </a:rPr>
              <a:t>#RemarkableRedClay</a:t>
            </a:r>
            <a:endParaRPr b="1" sz="1900">
              <a:solidFill>
                <a:srgbClr val="20212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