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81" r:id="rId2"/>
    <p:sldId id="282" r:id="rId3"/>
    <p:sldId id="262" r:id="rId4"/>
    <p:sldId id="280" r:id="rId5"/>
    <p:sldId id="276" r:id="rId6"/>
    <p:sldId id="269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06"/>
    <p:restoredTop sz="94681"/>
  </p:normalViewPr>
  <p:slideViewPr>
    <p:cSldViewPr snapToGrid="0">
      <p:cViewPr varScale="1">
        <p:scale>
          <a:sx n="73" d="100"/>
          <a:sy n="73" d="100"/>
        </p:scale>
        <p:origin x="216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474B5-41B5-B345-B6F1-CA2FBECF3D3C}" type="datetimeFigureOut">
              <a:rPr lang="en-US" smtClean="0"/>
              <a:t>10/5/24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65863-9036-0040-B448-D0A65C681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a9486a327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29a9486a327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b54978217_4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29b54978217_4_67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73" name="Google Shape;4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55" name="Google Shape;3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434" name="Google Shape;4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345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EBF6-6142-5ABF-7101-9D97F32B2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808EE-D28D-155B-638F-9229BC1D4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03F89-416D-7B7F-A322-D950A31FF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FEC0-105A-964F-A94A-072BCAC949C4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01D28-D498-8635-1E6F-504E486A6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0EDF2-2D39-E718-9332-4CBC991DF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B02D-98B9-EC4E-B3A0-3742F8DE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7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05842-E27B-806E-D13F-A755D74B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6F26F-1123-E9DE-3E4A-AEDC4CEA8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02124-C8E0-F50A-2E7C-43036519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FEC0-105A-964F-A94A-072BCAC949C4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A2F68-ADDD-243A-40EB-E2C95C8A0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423B5-E4A2-198C-BB9A-37A1F5B6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B02D-98B9-EC4E-B3A0-3742F8DE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7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7CAA8F-04FB-8E06-AA4F-BF35E5408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B6141-F0DA-C38F-DC9A-D750A4FC4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6A551-1FCE-303E-F27A-6DF0D551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FEC0-105A-964F-A94A-072BCAC949C4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8AE1E-A970-E199-47FB-C3BF3CDE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25451-5E2A-7A7E-85D4-BCFFABFA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B02D-98B9-EC4E-B3A0-3742F8DE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5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049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B49D9-C217-54FB-7A02-4E723794D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FB5BC-1065-5952-F156-DF81A348F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D0F20-D9BF-7205-B829-DD170A99D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FEC0-105A-964F-A94A-072BCAC949C4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5E934-BB65-834C-9CF0-AF4ECC8E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D8CB7-D944-0651-FB90-CC8EEC73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B02D-98B9-EC4E-B3A0-3742F8DE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2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0863-4420-E8B6-C1A4-4489AF8F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1ABF9-8EF6-8029-3A22-E36CFB34C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CCF44-7928-EEE8-C08A-B4E3D48DB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FEC0-105A-964F-A94A-072BCAC949C4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510D2-2DAE-5D72-7D7D-2BE40134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056BC-C78F-3633-ACB3-5C29ECD4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B02D-98B9-EC4E-B3A0-3742F8DE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6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E91B8-F636-8E31-89DA-E591C5DB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03E19-C189-070F-0EAB-284B07A94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60373-320F-6212-B83D-22B5E8FD3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89910-A8DD-F087-5FC4-10C22C648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FEC0-105A-964F-A94A-072BCAC949C4}" type="datetimeFigureOut">
              <a:rPr lang="en-US" smtClean="0"/>
              <a:t>10/5/24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6930D-F872-D383-CD8F-988C4424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23485-F00F-1CF6-3463-CF5CEAE4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B02D-98B9-EC4E-B3A0-3742F8DE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2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93929-B62F-B582-55A3-4EDC98BA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8B84B-487E-78BA-8EB6-A43C19967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B9C9C-46C8-519C-E17D-187F5C1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35867-5632-6801-60FF-CDD042B37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9681FE-ACEE-1DF9-8042-1E6B84D69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843358-96AE-B4E8-851F-18A9DF58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FEC0-105A-964F-A94A-072BCAC949C4}" type="datetimeFigureOut">
              <a:rPr lang="en-US" smtClean="0"/>
              <a:t>10/5/24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09441D-E3C7-18A0-555E-A909CF4E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A599C4-BB9F-8D4A-28A2-7BC62E34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B02D-98B9-EC4E-B3A0-3742F8DE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4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00578-C1DC-9B82-E43F-99571142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FA6A35-1D52-48EA-9C57-52D633F9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FEC0-105A-964F-A94A-072BCAC949C4}" type="datetimeFigureOut">
              <a:rPr lang="en-US" smtClean="0"/>
              <a:t>10/5/24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F0E5D-EF12-0BAB-F129-92D07AF6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95DD0-CE11-505D-58F7-1DF2DB6E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B02D-98B9-EC4E-B3A0-3742F8DE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6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08CE7-9CD6-235F-88B6-01094E5C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FEC0-105A-964F-A94A-072BCAC949C4}" type="datetimeFigureOut">
              <a:rPr lang="en-US" smtClean="0"/>
              <a:t>10/5/24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E24DD-5DAC-EC0E-4819-7207E514A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D817F-F63A-6702-B2AC-FBAD2E91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B02D-98B9-EC4E-B3A0-3742F8DE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3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59B37-C778-49E0-1AF9-9ABDCD8A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F2DBF-A4D7-1CD7-87FF-630113D5B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36F7F-FE3B-94E5-7E1E-529BA597E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CE51A-EF3A-B2FC-5B8F-3CB2F5055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FEC0-105A-964F-A94A-072BCAC949C4}" type="datetimeFigureOut">
              <a:rPr lang="en-US" smtClean="0"/>
              <a:t>10/5/24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BC1CA-5D96-ADE7-C172-C49DA877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AF20B-84C3-C62C-C10B-C777B3A41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B02D-98B9-EC4E-B3A0-3742F8DE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5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E1EF-BCBC-3FA5-2AF8-12A867B81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FA159B-A06F-9287-4D14-C7FC3129D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CEE20-9653-A71D-D6A7-AE471CCE7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99C1D-BD88-7A86-9A0C-F27E93F4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FEC0-105A-964F-A94A-072BCAC949C4}" type="datetimeFigureOut">
              <a:rPr lang="en-US" smtClean="0"/>
              <a:t>10/5/24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83B70-007A-1C53-5A70-B68612D7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8B000-49AA-FB34-D66E-2B1A07E6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B02D-98B9-EC4E-B3A0-3742F8DE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3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9549DA-2CB5-08B7-94CF-A92E48F1B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C42C5-D715-AB72-5ECC-D24C5DCA5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B3340-F295-278B-518B-882C005C7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32FEC0-105A-964F-A94A-072BCAC949C4}" type="datetimeFigureOut">
              <a:rPr lang="en-US" smtClean="0"/>
              <a:t>10/5/24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186F4-653D-B2FE-236B-E13E490BC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9D83D-284D-D981-3F91-636EA5BE2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96B02D-98B9-EC4E-B3A0-3742F8DE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1713" y="3831256"/>
            <a:ext cx="1828223" cy="771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/>
          </a:blip>
          <a:srcRect t="6966" b="10491"/>
          <a:stretch/>
        </p:blipFill>
        <p:spPr>
          <a:xfrm>
            <a:off x="8932978" y="1515825"/>
            <a:ext cx="1885693" cy="204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/>
          </a:blip>
          <a:srcRect r="13005"/>
          <a:stretch/>
        </p:blipFill>
        <p:spPr>
          <a:xfrm>
            <a:off x="1100435" y="1558333"/>
            <a:ext cx="2243062" cy="210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600" y="6372657"/>
            <a:ext cx="2669827" cy="47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55867" y="6360883"/>
            <a:ext cx="1033450" cy="47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04033" y="6380757"/>
            <a:ext cx="1584200" cy="373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5"/>
          <p:cNvCxnSpPr/>
          <p:nvPr/>
        </p:nvCxnSpPr>
        <p:spPr>
          <a:xfrm>
            <a:off x="228600" y="6330967"/>
            <a:ext cx="116727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5"/>
          <p:cNvSpPr txBox="1">
            <a:spLocks noGrp="1"/>
          </p:cNvSpPr>
          <p:nvPr>
            <p:ph type="ctrTitle"/>
          </p:nvPr>
        </p:nvSpPr>
        <p:spPr>
          <a:xfrm>
            <a:off x="9077772" y="5770300"/>
            <a:ext cx="29253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Calibri"/>
              <a:buNone/>
            </a:pPr>
            <a:r>
              <a:rPr lang="en-US" sz="2107" dirty="0"/>
              <a:t>October 7</a:t>
            </a:r>
            <a:r>
              <a:rPr lang="en-US" sz="2107" b="0" dirty="0"/>
              <a:t>, 2024</a:t>
            </a:r>
            <a:endParaRPr sz="2107" b="0" dirty="0"/>
          </a:p>
        </p:txBody>
      </p:sp>
      <p:sp>
        <p:nvSpPr>
          <p:cNvPr id="107" name="Google Shape;107;p15"/>
          <p:cNvSpPr txBox="1">
            <a:spLocks noGrp="1"/>
          </p:cNvSpPr>
          <p:nvPr>
            <p:ph type="ctrTitle"/>
          </p:nvPr>
        </p:nvSpPr>
        <p:spPr>
          <a:xfrm>
            <a:off x="11602933" y="6325800"/>
            <a:ext cx="4131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anrope"/>
              <a:buNone/>
            </a:pPr>
            <a:r>
              <a:rPr lang="en-US" sz="1707" b="0" dirty="0"/>
              <a:t>1</a:t>
            </a:r>
            <a:endParaRPr sz="1707" b="0" dirty="0"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9">
            <a:alphaModFix/>
          </a:blip>
          <a:srcRect t="11378"/>
          <a:stretch/>
        </p:blipFill>
        <p:spPr>
          <a:xfrm>
            <a:off x="4424610" y="1311275"/>
            <a:ext cx="3325230" cy="372229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4086300" y="4826632"/>
            <a:ext cx="3995700" cy="1050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42112" y="4891682"/>
            <a:ext cx="3604684" cy="889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3060" y="4786151"/>
            <a:ext cx="2446118" cy="994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>
            <a:spLocks noGrp="1"/>
          </p:cNvSpPr>
          <p:nvPr>
            <p:ph type="ctrTitle" idx="4294967295"/>
          </p:nvPr>
        </p:nvSpPr>
        <p:spPr>
          <a:xfrm>
            <a:off x="-100" y="182880"/>
            <a:ext cx="12192000" cy="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0" i="0" u="none" strike="noStrike" baseline="0" dirty="0">
                <a:latin typeface="6"/>
              </a:rPr>
              <a:t>Catalyzing Wilmington’s Revival</a:t>
            </a:r>
            <a:endParaRPr sz="8800" b="1" dirty="0"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anrope"/>
              <a:buNone/>
            </a:pPr>
            <a:endParaRPr sz="4100" b="1" dirty="0"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C29721-336D-B8C3-0F05-F0CA63F4B3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1750" y="6423914"/>
            <a:ext cx="1912574" cy="2988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D7257B-0880-E326-7843-E469817715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8467" y="3795962"/>
            <a:ext cx="2748045" cy="8158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body" idx="1"/>
          </p:nvPr>
        </p:nvSpPr>
        <p:spPr>
          <a:xfrm>
            <a:off x="1969700" y="1239170"/>
            <a:ext cx="3735862" cy="263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CEB—$110MM in private investment</a:t>
            </a:r>
            <a:endParaRPr lang="en-US" sz="16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Collaborative education environment focused on Pre-K to Secondary</a:t>
            </a:r>
            <a:endParaRPr sz="1400" dirty="0"/>
          </a:p>
          <a:p>
            <a:pPr marL="171450" lvl="1" indent="-184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dirty="0"/>
              <a:t>Delivering wrap-around education and family support solutions that yield measurable results</a:t>
            </a:r>
          </a:p>
          <a:p>
            <a:pPr marL="171450" lvl="1" indent="-184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dirty="0"/>
              <a:t>1,100 students, faculty and staff</a:t>
            </a:r>
          </a:p>
          <a:p>
            <a:pPr marL="171450" lvl="1" indent="-184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$0 investment from City of Wilmington</a:t>
            </a:r>
            <a:endParaRPr sz="1400" dirty="0">
              <a:solidFill>
                <a:srgbClr val="0070C0"/>
              </a:solidFill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287" y="4069800"/>
            <a:ext cx="1414078" cy="9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2787" y="4065121"/>
            <a:ext cx="1400700" cy="3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3976" y="1661184"/>
            <a:ext cx="1900800" cy="210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6">
            <a:alphaModFix/>
          </a:blip>
          <a:srcRect l="34660" r="32705"/>
          <a:stretch/>
        </p:blipFill>
        <p:spPr>
          <a:xfrm>
            <a:off x="397224" y="1003247"/>
            <a:ext cx="1584202" cy="284962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xfrm>
            <a:off x="0" y="72742"/>
            <a:ext cx="12192000" cy="75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100" dirty="0"/>
              <a:t>The CEB / Bridge offers significant community ROI</a:t>
            </a:r>
            <a:endParaRPr sz="4100" dirty="0"/>
          </a:p>
        </p:txBody>
      </p:sp>
      <p:sp>
        <p:nvSpPr>
          <p:cNvPr id="170" name="Google Shape;170;p19"/>
          <p:cNvSpPr txBox="1">
            <a:spLocks noGrp="1"/>
          </p:cNvSpPr>
          <p:nvPr>
            <p:ph type="body" idx="1"/>
          </p:nvPr>
        </p:nvSpPr>
        <p:spPr>
          <a:xfrm>
            <a:off x="5622106" y="1138150"/>
            <a:ext cx="4600194" cy="20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dirty="0"/>
              <a:t>   YDC—$19MM investment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Recreation, education and community health</a:t>
            </a:r>
          </a:p>
          <a:p>
            <a:pPr marL="171450" lvl="1" indent="-184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dirty="0"/>
              <a:t>The education-health-violence reduction nexus</a:t>
            </a:r>
          </a:p>
          <a:p>
            <a:pPr marL="171450" lvl="1" indent="-184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dirty="0"/>
              <a:t>7,800 expected students and community members serve annually; 60+ full- and part-time jobs</a:t>
            </a:r>
          </a:p>
          <a:p>
            <a:pPr marL="171450" lvl="1" indent="-184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$0 investment by City of Wilmington</a:t>
            </a:r>
            <a:endParaRPr sz="1400" dirty="0">
              <a:solidFill>
                <a:srgbClr val="0070C0"/>
              </a:solidFill>
            </a:endParaRPr>
          </a:p>
          <a:p>
            <a:pPr marL="685800" lvl="1" indent="-9905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600" dirty="0"/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"/>
          </p:nvPr>
        </p:nvSpPr>
        <p:spPr>
          <a:xfrm>
            <a:off x="4433955" y="3973818"/>
            <a:ext cx="7233900" cy="194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i="1" dirty="0"/>
              <a:t>                              —$60MM investment</a:t>
            </a:r>
            <a:endParaRPr sz="1600" b="1" dirty="0"/>
          </a:p>
          <a:p>
            <a:pPr marL="171450" lvl="1" indent="-184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dirty="0"/>
              <a:t>A new university environment focused on turning community challenges into social and economic opportunities</a:t>
            </a:r>
          </a:p>
          <a:p>
            <a:pPr marL="171450" lvl="1" indent="-184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dirty="0"/>
              <a:t>Completes the cradle-2-career pipeline; university/graduate school opportunities for local community</a:t>
            </a:r>
          </a:p>
          <a:p>
            <a:pPr marL="171450" lvl="1" indent="-184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dirty="0"/>
              <a:t>2,600+ expected students, faculty and staff</a:t>
            </a:r>
          </a:p>
          <a:p>
            <a:pPr marL="171450" lvl="1" indent="-184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$10MM requested investment from the City of Wilmington</a:t>
            </a:r>
            <a:endParaRPr sz="14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400" dirty="0"/>
              <a:t> </a:t>
            </a:r>
            <a:endParaRPr sz="1400" dirty="0"/>
          </a:p>
        </p:txBody>
      </p:sp>
      <p:pic>
        <p:nvPicPr>
          <p:cNvPr id="172" name="Google Shape;172;p19" descr="A building with a lawn and people outsid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48908" y="2992760"/>
            <a:ext cx="3396825" cy="11187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19"/>
          <p:cNvGrpSpPr/>
          <p:nvPr/>
        </p:nvGrpSpPr>
        <p:grpSpPr>
          <a:xfrm>
            <a:off x="3161840" y="4081481"/>
            <a:ext cx="1041612" cy="1595644"/>
            <a:chOff x="10273715" y="4007531"/>
            <a:chExt cx="1041612" cy="1595644"/>
          </a:xfrm>
        </p:grpSpPr>
        <p:pic>
          <p:nvPicPr>
            <p:cNvPr id="175" name="Google Shape;175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273715" y="4007531"/>
              <a:ext cx="1040324" cy="13140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95250" dir="3180000" algn="bl" rotWithShape="0">
                <a:srgbClr val="000000">
                  <a:alpha val="49800"/>
                </a:srgbClr>
              </a:outerShdw>
            </a:effectLst>
          </p:spPr>
        </p:pic>
        <p:sp>
          <p:nvSpPr>
            <p:cNvPr id="176" name="Google Shape;176;p19"/>
            <p:cNvSpPr/>
            <p:nvPr/>
          </p:nvSpPr>
          <p:spPr>
            <a:xfrm>
              <a:off x="10273727" y="5271675"/>
              <a:ext cx="1041600" cy="3315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>
              <a:outerShdw blurRad="57150" dist="95250" dir="318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Calibri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7" name="Google Shape;177;p1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392950" y="5345163"/>
              <a:ext cx="782150" cy="1845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Google Shape;102;p15">
            <a:extLst>
              <a:ext uri="{FF2B5EF4-FFF2-40B4-BE49-F238E27FC236}">
                <a16:creationId xmlns:a16="http://schemas.microsoft.com/office/drawing/2014/main" id="{C3B69235-BA47-DD38-A2D3-ACA4C611395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1600" y="6372657"/>
            <a:ext cx="2669827" cy="47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3;p15">
            <a:extLst>
              <a:ext uri="{FF2B5EF4-FFF2-40B4-BE49-F238E27FC236}">
                <a16:creationId xmlns:a16="http://schemas.microsoft.com/office/drawing/2014/main" id="{84E5572A-2719-1202-D210-940C5B6D42CB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55867" y="6360883"/>
            <a:ext cx="1033450" cy="47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04;p15">
            <a:extLst>
              <a:ext uri="{FF2B5EF4-FFF2-40B4-BE49-F238E27FC236}">
                <a16:creationId xmlns:a16="http://schemas.microsoft.com/office/drawing/2014/main" id="{A244648B-CF88-7E1B-3E74-9C99A50C4DA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004033" y="6380757"/>
            <a:ext cx="1584200" cy="373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105;p15">
            <a:extLst>
              <a:ext uri="{FF2B5EF4-FFF2-40B4-BE49-F238E27FC236}">
                <a16:creationId xmlns:a16="http://schemas.microsoft.com/office/drawing/2014/main" id="{ECF32FD7-0618-89EB-CA4D-CE07F339C17F}"/>
              </a:ext>
            </a:extLst>
          </p:cNvPr>
          <p:cNvCxnSpPr/>
          <p:nvPr/>
        </p:nvCxnSpPr>
        <p:spPr>
          <a:xfrm>
            <a:off x="228600" y="6330967"/>
            <a:ext cx="116727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107;p15">
            <a:extLst>
              <a:ext uri="{FF2B5EF4-FFF2-40B4-BE49-F238E27FC236}">
                <a16:creationId xmlns:a16="http://schemas.microsoft.com/office/drawing/2014/main" id="{102B9118-3B9F-47FC-3FD1-A4CE55570286}"/>
              </a:ext>
            </a:extLst>
          </p:cNvPr>
          <p:cNvSpPr txBox="1">
            <a:spLocks/>
          </p:cNvSpPr>
          <p:nvPr/>
        </p:nvSpPr>
        <p:spPr>
          <a:xfrm>
            <a:off x="11602933" y="6325800"/>
            <a:ext cx="4131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44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00000"/>
              </a:lnSpc>
              <a:buSzPts val="990"/>
            </a:pPr>
            <a:r>
              <a:rPr lang="en-US" sz="1800" b="0" dirty="0"/>
              <a:t>2</a:t>
            </a:r>
          </a:p>
          <a:p>
            <a:pPr algn="r">
              <a:lnSpc>
                <a:spcPct val="100000"/>
              </a:lnSpc>
              <a:buSzPts val="990"/>
            </a:pPr>
            <a:endParaRPr lang="en-US" sz="1707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CEBB09-B1D8-D932-FFF8-4818DC3392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1750" y="6423914"/>
            <a:ext cx="1912574" cy="298839"/>
          </a:xfrm>
          <a:prstGeom prst="rect">
            <a:avLst/>
          </a:prstGeom>
        </p:spPr>
      </p:pic>
      <p:pic>
        <p:nvPicPr>
          <p:cNvPr id="2050" name="Picture 2" descr="Homsey Architects | MBNA-BOFA Bracebridge Office Complex New ...">
            <a:extLst>
              <a:ext uri="{FF2B5EF4-FFF2-40B4-BE49-F238E27FC236}">
                <a16:creationId xmlns:a16="http://schemas.microsoft.com/office/drawing/2014/main" id="{B3431CC5-DA17-13CD-DCC2-52A882F9F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25" y="4086970"/>
            <a:ext cx="1035139" cy="130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70;p19">
            <a:extLst>
              <a:ext uri="{FF2B5EF4-FFF2-40B4-BE49-F238E27FC236}">
                <a16:creationId xmlns:a16="http://schemas.microsoft.com/office/drawing/2014/main" id="{6715B4A3-250D-1A16-382F-5758E861A4FE}"/>
              </a:ext>
            </a:extLst>
          </p:cNvPr>
          <p:cNvSpPr txBox="1">
            <a:spLocks/>
          </p:cNvSpPr>
          <p:nvPr/>
        </p:nvSpPr>
        <p:spPr>
          <a:xfrm>
            <a:off x="1189325" y="575485"/>
            <a:ext cx="10333822" cy="5391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FF0000"/>
                </a:solidFill>
              </a:rPr>
              <a:t>$189MM in total investment, &gt;3500 students, &gt;400 jobs, $10MM total investment requested from the City</a:t>
            </a:r>
          </a:p>
          <a:p>
            <a:pPr lvl="1" indent="-99059">
              <a:lnSpc>
                <a:spcPct val="100000"/>
              </a:lnSpc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/>
          <p:nvPr/>
        </p:nvSpPr>
        <p:spPr>
          <a:xfrm>
            <a:off x="786233" y="1588017"/>
            <a:ext cx="11349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endParaRPr sz="21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1"/>
          <p:cNvSpPr txBox="1"/>
          <p:nvPr/>
        </p:nvSpPr>
        <p:spPr>
          <a:xfrm>
            <a:off x="5612067" y="2748067"/>
            <a:ext cx="11349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endParaRPr sz="21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8841" y="311239"/>
            <a:ext cx="3257201" cy="76579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 txBox="1"/>
          <p:nvPr/>
        </p:nvSpPr>
        <p:spPr>
          <a:xfrm>
            <a:off x="228600" y="1075386"/>
            <a:ext cx="11787434" cy="110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Together, the participating members of                        will account for 2,000 students, faculty and staff—requiring services and  housing, driving demand for downtown real estate.  It will fill a 240,000 sq ft office building to be donated by Bank of America.</a:t>
            </a:r>
            <a:endParaRPr sz="2267" i="0" u="none" strike="noStrike" cap="none" dirty="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214" name="Google Shape;21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9580" y="1140451"/>
            <a:ext cx="1584200" cy="37377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1"/>
          <p:cNvSpPr txBox="1">
            <a:spLocks noGrp="1"/>
          </p:cNvSpPr>
          <p:nvPr>
            <p:ph type="title" idx="4294967295"/>
          </p:nvPr>
        </p:nvSpPr>
        <p:spPr>
          <a:xfrm>
            <a:off x="4573107" y="267584"/>
            <a:ext cx="5663968" cy="90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100" dirty="0"/>
              <a:t>Targeted Participants</a:t>
            </a:r>
            <a:endParaRPr sz="4100" dirty="0"/>
          </a:p>
        </p:txBody>
      </p:sp>
      <p:pic>
        <p:nvPicPr>
          <p:cNvPr id="3" name="Google Shape;102;p15">
            <a:extLst>
              <a:ext uri="{FF2B5EF4-FFF2-40B4-BE49-F238E27FC236}">
                <a16:creationId xmlns:a16="http://schemas.microsoft.com/office/drawing/2014/main" id="{6728FF3A-9CEE-7A1D-82D7-48DE53BDE4D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600" y="6372657"/>
            <a:ext cx="2669827" cy="47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03;p15">
            <a:extLst>
              <a:ext uri="{FF2B5EF4-FFF2-40B4-BE49-F238E27FC236}">
                <a16:creationId xmlns:a16="http://schemas.microsoft.com/office/drawing/2014/main" id="{70B46826-A3AE-C31C-D268-A67E6E43AA9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55867" y="6360883"/>
            <a:ext cx="1033450" cy="47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4;p15">
            <a:extLst>
              <a:ext uri="{FF2B5EF4-FFF2-40B4-BE49-F238E27FC236}">
                <a16:creationId xmlns:a16="http://schemas.microsoft.com/office/drawing/2014/main" id="{7187BBA5-72ED-5121-1CDC-95203D94D9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4033" y="6380757"/>
            <a:ext cx="1584200" cy="373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oogle Shape;105;p15">
            <a:extLst>
              <a:ext uri="{FF2B5EF4-FFF2-40B4-BE49-F238E27FC236}">
                <a16:creationId xmlns:a16="http://schemas.microsoft.com/office/drawing/2014/main" id="{47347EA4-D064-4FD0-3373-72B5F46D88CF}"/>
              </a:ext>
            </a:extLst>
          </p:cNvPr>
          <p:cNvCxnSpPr/>
          <p:nvPr/>
        </p:nvCxnSpPr>
        <p:spPr>
          <a:xfrm>
            <a:off x="228600" y="6330967"/>
            <a:ext cx="116727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107;p15">
            <a:extLst>
              <a:ext uri="{FF2B5EF4-FFF2-40B4-BE49-F238E27FC236}">
                <a16:creationId xmlns:a16="http://schemas.microsoft.com/office/drawing/2014/main" id="{362E6602-F657-3520-D26F-96292C786043}"/>
              </a:ext>
            </a:extLst>
          </p:cNvPr>
          <p:cNvSpPr txBox="1">
            <a:spLocks/>
          </p:cNvSpPr>
          <p:nvPr/>
        </p:nvSpPr>
        <p:spPr>
          <a:xfrm>
            <a:off x="11602933" y="6325800"/>
            <a:ext cx="4131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chemeClr val="dk1"/>
              </a:buClr>
              <a:buSzPts val="990"/>
              <a:buFont typeface="Manrope"/>
              <a:buNone/>
            </a:pPr>
            <a:r>
              <a:rPr lang="en-US" sz="1707" dirty="0"/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475BCF-86CE-FD26-8B1F-1B66EAAE0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750" y="6423914"/>
            <a:ext cx="1912574" cy="2988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C43842-0177-88CD-7B96-BE4F4093B2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966" y="2183533"/>
            <a:ext cx="11840067" cy="39634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8609E-6B24-F9EF-2929-3C109C958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Occupancy at the Bridge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CCCFF6C-6837-CD06-5325-06D1110B4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795" y="1690688"/>
            <a:ext cx="9642410" cy="383344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6A3322-50B0-3C91-2849-69DB41EA1C4A}"/>
              </a:ext>
            </a:extLst>
          </p:cNvPr>
          <p:cNvSpPr txBox="1"/>
          <p:nvPr/>
        </p:nvSpPr>
        <p:spPr>
          <a:xfrm>
            <a:off x="5829300" y="6308209"/>
            <a:ext cx="6101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anrope"/>
              <a:buNone/>
            </a:pPr>
            <a:r>
              <a:rPr lang="en-US" dirty="0"/>
              <a:t>4</a:t>
            </a:r>
            <a:endParaRPr lang="en-US" sz="1800" b="0" dirty="0"/>
          </a:p>
        </p:txBody>
      </p:sp>
      <p:pic>
        <p:nvPicPr>
          <p:cNvPr id="13" name="Google Shape;102;p15">
            <a:extLst>
              <a:ext uri="{FF2B5EF4-FFF2-40B4-BE49-F238E27FC236}">
                <a16:creationId xmlns:a16="http://schemas.microsoft.com/office/drawing/2014/main" id="{AAE18C3E-55A3-36F4-C17B-73AF962363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600" y="6372657"/>
            <a:ext cx="2669827" cy="47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3;p15">
            <a:extLst>
              <a:ext uri="{FF2B5EF4-FFF2-40B4-BE49-F238E27FC236}">
                <a16:creationId xmlns:a16="http://schemas.microsoft.com/office/drawing/2014/main" id="{DEA14D43-68A9-5658-A7EA-693A32F3A51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5867" y="6360883"/>
            <a:ext cx="1033450" cy="47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4;p15">
            <a:extLst>
              <a:ext uri="{FF2B5EF4-FFF2-40B4-BE49-F238E27FC236}">
                <a16:creationId xmlns:a16="http://schemas.microsoft.com/office/drawing/2014/main" id="{3D39A7CA-6D61-99B0-73A9-371A60C68E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04033" y="6380757"/>
            <a:ext cx="1584200" cy="37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6D5ED-CBDC-C269-BA95-2422E70252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750" y="6423914"/>
            <a:ext cx="1912574" cy="29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7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5"/>
          <p:cNvSpPr txBox="1">
            <a:spLocks noGrp="1"/>
          </p:cNvSpPr>
          <p:nvPr>
            <p:ph type="ctrTitle" idx="4294967295"/>
          </p:nvPr>
        </p:nvSpPr>
        <p:spPr>
          <a:xfrm>
            <a:off x="406400" y="82296"/>
            <a:ext cx="11189100" cy="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anrope"/>
              <a:buNone/>
            </a:pPr>
            <a:r>
              <a:rPr lang="en-US" sz="4100" b="1" i="0" u="none" strike="noStrike" cap="none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Sources and Uses</a:t>
            </a:r>
            <a:endParaRPr sz="4100" b="1" i="0" u="none" strike="noStrike" cap="none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anrope"/>
              <a:buNone/>
            </a:pPr>
            <a:endParaRPr sz="4667" b="1" i="0" u="none" strike="noStrike" cap="none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3" name="Google Shape;102;p15">
            <a:extLst>
              <a:ext uri="{FF2B5EF4-FFF2-40B4-BE49-F238E27FC236}">
                <a16:creationId xmlns:a16="http://schemas.microsoft.com/office/drawing/2014/main" id="{894BF2EB-3774-2097-E460-6E4F69F873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600" y="6372657"/>
            <a:ext cx="2669827" cy="47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03;p15">
            <a:extLst>
              <a:ext uri="{FF2B5EF4-FFF2-40B4-BE49-F238E27FC236}">
                <a16:creationId xmlns:a16="http://schemas.microsoft.com/office/drawing/2014/main" id="{F6D7AA52-BCF3-3BED-C575-4909868C8C1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5867" y="6360883"/>
            <a:ext cx="1033450" cy="47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4;p15">
            <a:extLst>
              <a:ext uri="{FF2B5EF4-FFF2-40B4-BE49-F238E27FC236}">
                <a16:creationId xmlns:a16="http://schemas.microsoft.com/office/drawing/2014/main" id="{3F986385-D070-4B9D-E960-6E84FA7D30F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04033" y="6380757"/>
            <a:ext cx="1584200" cy="373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oogle Shape;105;p15">
            <a:extLst>
              <a:ext uri="{FF2B5EF4-FFF2-40B4-BE49-F238E27FC236}">
                <a16:creationId xmlns:a16="http://schemas.microsoft.com/office/drawing/2014/main" id="{05863710-B09C-FB45-8276-85B1AE57ADB4}"/>
              </a:ext>
            </a:extLst>
          </p:cNvPr>
          <p:cNvCxnSpPr/>
          <p:nvPr/>
        </p:nvCxnSpPr>
        <p:spPr>
          <a:xfrm>
            <a:off x="228600" y="6330967"/>
            <a:ext cx="116727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107;p15">
            <a:extLst>
              <a:ext uri="{FF2B5EF4-FFF2-40B4-BE49-F238E27FC236}">
                <a16:creationId xmlns:a16="http://schemas.microsoft.com/office/drawing/2014/main" id="{68697EBF-326D-6F06-B28A-5388DD30FBCF}"/>
              </a:ext>
            </a:extLst>
          </p:cNvPr>
          <p:cNvSpPr txBox="1">
            <a:spLocks/>
          </p:cNvSpPr>
          <p:nvPr/>
        </p:nvSpPr>
        <p:spPr>
          <a:xfrm>
            <a:off x="11472530" y="6325800"/>
            <a:ext cx="543503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44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00000"/>
              </a:lnSpc>
              <a:buSzPts val="990"/>
            </a:pPr>
            <a:r>
              <a:rPr lang="en-US" sz="1707" b="0" dirty="0"/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49176E-ED75-0EE4-4967-712C60AA44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750" y="6423914"/>
            <a:ext cx="1912574" cy="2988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59A8E5-7BBB-12E4-8264-03D72717B525}"/>
              </a:ext>
            </a:extLst>
          </p:cNvPr>
          <p:cNvSpPr txBox="1"/>
          <p:nvPr/>
        </p:nvSpPr>
        <p:spPr>
          <a:xfrm>
            <a:off x="10706695" y="5956856"/>
            <a:ext cx="6097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/>
              <a:t>October 7, 2024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E48E9-CC6D-3710-BC2E-A7F25AC216C0}"/>
              </a:ext>
            </a:extLst>
          </p:cNvPr>
          <p:cNvSpPr txBox="1"/>
          <p:nvPr/>
        </p:nvSpPr>
        <p:spPr>
          <a:xfrm>
            <a:off x="7915470" y="4346683"/>
            <a:ext cx="399912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With $10 mm already allocated in the Bond Bill, an incremental $13 mm needs to be funded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FACA66-F524-F28C-39C3-872F8FACA0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795" y="991596"/>
            <a:ext cx="4651909" cy="4913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 txBox="1">
            <a:spLocks noGrp="1"/>
          </p:cNvSpPr>
          <p:nvPr>
            <p:ph type="body" idx="2"/>
          </p:nvPr>
        </p:nvSpPr>
        <p:spPr>
          <a:xfrm>
            <a:off x="7273119" y="1527357"/>
            <a:ext cx="4391700" cy="3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09585" lvl="0" indent="-3344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  <p:sp>
        <p:nvSpPr>
          <p:cNvPr id="358" name="Google Shape;358;p28"/>
          <p:cNvSpPr/>
          <p:nvPr/>
        </p:nvSpPr>
        <p:spPr>
          <a:xfrm rot="-159463" flipH="1">
            <a:off x="9221187" y="935071"/>
            <a:ext cx="226444" cy="31443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8"/>
          <p:cNvSpPr txBox="1">
            <a:spLocks noGrp="1"/>
          </p:cNvSpPr>
          <p:nvPr>
            <p:ph type="body" idx="1"/>
          </p:nvPr>
        </p:nvSpPr>
        <p:spPr>
          <a:xfrm>
            <a:off x="416550" y="1261725"/>
            <a:ext cx="5987400" cy="5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871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7"/>
              <a:buFont typeface="Manrope"/>
              <a:buChar char="●"/>
            </a:pPr>
            <a:r>
              <a:rPr lang="en-US" sz="1367" dirty="0">
                <a:latin typeface="Manrope"/>
                <a:ea typeface="Manrope"/>
                <a:cs typeface="Manrope"/>
                <a:sym typeface="Manrope"/>
              </a:rPr>
              <a:t>Wilmington’s “Campus Corridor” (blue box) connects </a:t>
            </a:r>
            <a:r>
              <a:rPr lang="en-US" sz="1367" dirty="0" err="1">
                <a:latin typeface="Manrope"/>
                <a:ea typeface="Manrope"/>
                <a:cs typeface="Manrope"/>
                <a:sym typeface="Manrope"/>
              </a:rPr>
              <a:t>Bracebridge</a:t>
            </a:r>
            <a:r>
              <a:rPr lang="en-US" sz="1367" dirty="0">
                <a:latin typeface="Manrope"/>
                <a:ea typeface="Manrope"/>
                <a:cs typeface="Manrope"/>
                <a:sym typeface="Manrope"/>
              </a:rPr>
              <a:t> II </a:t>
            </a:r>
            <a:br>
              <a:rPr lang="en-US" sz="1367" dirty="0">
                <a:latin typeface="Manrope"/>
                <a:ea typeface="Manrope"/>
                <a:cs typeface="Manrope"/>
                <a:sym typeface="Manrope"/>
              </a:rPr>
            </a:br>
            <a:r>
              <a:rPr lang="en-US" sz="1367" dirty="0">
                <a:latin typeface="Manrope"/>
                <a:ea typeface="Manrope"/>
                <a:cs typeface="Manrope"/>
                <a:sym typeface="Manrope"/>
              </a:rPr>
              <a:t>to Riverfront Center</a:t>
            </a:r>
            <a:endParaRPr sz="1367" dirty="0">
              <a:latin typeface="Manrope"/>
              <a:ea typeface="Manrope"/>
              <a:cs typeface="Manrope"/>
              <a:sym typeface="Manrope"/>
            </a:endParaRPr>
          </a:p>
          <a:p>
            <a:pPr marL="171450" lvl="0" indent="-187134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47"/>
              <a:buFont typeface="Manrope"/>
              <a:buChar char="●"/>
            </a:pPr>
            <a:r>
              <a:rPr lang="en-US" sz="1367" b="1" dirty="0">
                <a:latin typeface="Manrope"/>
                <a:ea typeface="Manrope"/>
                <a:cs typeface="Manrope"/>
                <a:sym typeface="Manrope"/>
              </a:rPr>
              <a:t>Contains 80% of the available office space in downtown Wilmington</a:t>
            </a:r>
            <a:endParaRPr sz="1367" b="1" dirty="0">
              <a:latin typeface="Manrope"/>
              <a:ea typeface="Manrope"/>
              <a:cs typeface="Manrope"/>
              <a:sym typeface="Manrope"/>
            </a:endParaRPr>
          </a:p>
          <a:p>
            <a:pPr marL="171450" lvl="0" indent="-187134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47"/>
              <a:buFont typeface="Manrope"/>
              <a:buChar char="●"/>
            </a:pPr>
            <a:r>
              <a:rPr lang="en-US" sz="1367" dirty="0">
                <a:latin typeface="Manrope"/>
                <a:ea typeface="Manrope"/>
                <a:cs typeface="Manrope"/>
                <a:sym typeface="Manrope"/>
              </a:rPr>
              <a:t>Offers high-rise residential near the commercial center; </a:t>
            </a:r>
            <a:r>
              <a:rPr lang="en-US" sz="1367" b="1" dirty="0">
                <a:latin typeface="Manrope"/>
                <a:ea typeface="Manrope"/>
                <a:cs typeface="Manrope"/>
                <a:sym typeface="Manrope"/>
              </a:rPr>
              <a:t>potential opportunities for new residential development</a:t>
            </a:r>
            <a:r>
              <a:rPr lang="en-US" sz="1367" dirty="0">
                <a:latin typeface="Manrope"/>
                <a:ea typeface="Manrope"/>
                <a:cs typeface="Manrope"/>
                <a:sym typeface="Manrope"/>
              </a:rPr>
              <a:t>; many residential offerings around the perimeter</a:t>
            </a:r>
            <a:endParaRPr sz="1367" dirty="0">
              <a:latin typeface="Manrope"/>
              <a:ea typeface="Manrope"/>
              <a:cs typeface="Manrope"/>
              <a:sym typeface="Manrope"/>
            </a:endParaRPr>
          </a:p>
          <a:p>
            <a:pPr marL="171450" lvl="0" indent="-187134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47"/>
              <a:buFont typeface="Manrope"/>
              <a:buChar char="●"/>
            </a:pPr>
            <a:r>
              <a:rPr lang="en-US" sz="1367" dirty="0">
                <a:latin typeface="Manrope"/>
                <a:ea typeface="Manrope"/>
                <a:cs typeface="Manrope"/>
                <a:sym typeface="Manrope"/>
              </a:rPr>
              <a:t>Intentional strategy </a:t>
            </a:r>
            <a:r>
              <a:rPr lang="en-US" sz="1367" b="1" dirty="0">
                <a:latin typeface="Manrope"/>
                <a:ea typeface="Manrope"/>
                <a:cs typeface="Manrope"/>
                <a:sym typeface="Manrope"/>
              </a:rPr>
              <a:t>to connect and create synergies between programming at The Bridge, Riverfront, Del Tech, and the WRK Group and circulate students</a:t>
            </a:r>
            <a:r>
              <a:rPr lang="en-US" sz="1367" dirty="0">
                <a:latin typeface="Manrope"/>
                <a:ea typeface="Manrope"/>
                <a:cs typeface="Manrope"/>
                <a:sym typeface="Manrope"/>
              </a:rPr>
              <a:t>; connect education activities to existing commercial, public impact (funding), and entrepreneurial activities</a:t>
            </a:r>
            <a:endParaRPr sz="1367" dirty="0">
              <a:latin typeface="Manrope"/>
              <a:ea typeface="Manrope"/>
              <a:cs typeface="Manrope"/>
              <a:sym typeface="Manrope"/>
            </a:endParaRPr>
          </a:p>
          <a:p>
            <a:pPr marL="171450" lvl="0" indent="-187134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47"/>
              <a:buFont typeface="Manrope"/>
              <a:buChar char="●"/>
            </a:pPr>
            <a:r>
              <a:rPr lang="en-US" sz="1367" dirty="0">
                <a:latin typeface="Manrope"/>
                <a:ea typeface="Manrope"/>
                <a:cs typeface="Manrope"/>
                <a:sym typeface="Manrope"/>
              </a:rPr>
              <a:t>Connected Leadership Success Team including education, public services (in blue—courts, hospitals, etc.), nonprofits, property owners, and downtown businesses (law, medical, business, retail, restaurant)</a:t>
            </a:r>
            <a:endParaRPr sz="1367" dirty="0">
              <a:latin typeface="Manrope"/>
              <a:ea typeface="Manrope"/>
              <a:cs typeface="Manrope"/>
              <a:sym typeface="Manrope"/>
            </a:endParaRPr>
          </a:p>
          <a:p>
            <a:pPr marL="171450" lvl="0" indent="-187134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47"/>
              <a:buFont typeface="Manrope"/>
              <a:buChar char="●"/>
            </a:pPr>
            <a:r>
              <a:rPr lang="en-US" sz="1367" b="1" dirty="0">
                <a:latin typeface="Manrope"/>
                <a:ea typeface="Manrope"/>
                <a:cs typeface="Manrope"/>
                <a:sym typeface="Manrope"/>
              </a:rPr>
              <a:t>Driving development of new jobs, businesses and organizations</a:t>
            </a:r>
            <a:r>
              <a:rPr lang="en-US" sz="1367" dirty="0">
                <a:latin typeface="Manrope"/>
                <a:ea typeface="Manrope"/>
                <a:cs typeface="Manrope"/>
                <a:sym typeface="Manrope"/>
              </a:rPr>
              <a:t> to address the challenges of Wilmington, creating demand for available real estate, developing scalable models for replication elsewhere</a:t>
            </a:r>
          </a:p>
          <a:p>
            <a:pPr marL="171450" lvl="0" indent="-187134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47"/>
              <a:buFont typeface="Manrope"/>
              <a:buChar char="●"/>
            </a:pPr>
            <a:r>
              <a:rPr lang="en-US" sz="1367" dirty="0"/>
              <a:t>Newly formed partnership with the WRK Group</a:t>
            </a:r>
            <a:endParaRPr sz="1367" dirty="0"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360" name="Google Shape;3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9888" y="1379575"/>
            <a:ext cx="5029201" cy="4467809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8"/>
          <p:cNvSpPr/>
          <p:nvPr/>
        </p:nvSpPr>
        <p:spPr>
          <a:xfrm rot="1454450">
            <a:off x="8351797" y="1417272"/>
            <a:ext cx="1736841" cy="4392942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 cap="flat" cmpd="sng">
            <a:solidFill>
              <a:srgbClr val="1155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8"/>
          <p:cNvSpPr/>
          <p:nvPr/>
        </p:nvSpPr>
        <p:spPr>
          <a:xfrm>
            <a:off x="8918432" y="2276688"/>
            <a:ext cx="1575000" cy="1509000"/>
          </a:xfrm>
          <a:prstGeom prst="ellipse">
            <a:avLst/>
          </a:prstGeom>
          <a:noFill/>
          <a:ln w="508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8"/>
          <p:cNvSpPr/>
          <p:nvPr/>
        </p:nvSpPr>
        <p:spPr>
          <a:xfrm>
            <a:off x="8183048" y="3674577"/>
            <a:ext cx="1464300" cy="1403400"/>
          </a:xfrm>
          <a:prstGeom prst="ellipse">
            <a:avLst/>
          </a:prstGeom>
          <a:noFill/>
          <a:ln w="508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8"/>
          <p:cNvSpPr/>
          <p:nvPr/>
        </p:nvSpPr>
        <p:spPr>
          <a:xfrm>
            <a:off x="7713562" y="4788211"/>
            <a:ext cx="1068600" cy="1059300"/>
          </a:xfrm>
          <a:prstGeom prst="ellipse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8"/>
          <p:cNvSpPr/>
          <p:nvPr/>
        </p:nvSpPr>
        <p:spPr>
          <a:xfrm>
            <a:off x="8950974" y="1101019"/>
            <a:ext cx="376200" cy="151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8"/>
          <p:cNvSpPr/>
          <p:nvPr/>
        </p:nvSpPr>
        <p:spPr>
          <a:xfrm rot="-5572062">
            <a:off x="8769924" y="1072259"/>
            <a:ext cx="161903" cy="222277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8"/>
          <p:cNvSpPr txBox="1">
            <a:spLocks noGrp="1"/>
          </p:cNvSpPr>
          <p:nvPr>
            <p:ph type="ctrTitle" idx="4294967295"/>
          </p:nvPr>
        </p:nvSpPr>
        <p:spPr>
          <a:xfrm>
            <a:off x="407338" y="87630"/>
            <a:ext cx="11189100" cy="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100" b="1" i="0" u="none" strike="noStrike" cap="none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Long Term Place-Based Strategy</a:t>
            </a:r>
            <a:endParaRPr sz="4100" b="1" i="0" u="none" strike="noStrike" cap="none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368" name="Google Shape;36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46288" y="5402313"/>
            <a:ext cx="782150" cy="18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8"/>
          <p:cNvSpPr/>
          <p:nvPr/>
        </p:nvSpPr>
        <p:spPr>
          <a:xfrm>
            <a:off x="9029238" y="1144238"/>
            <a:ext cx="610500" cy="23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8"/>
          <p:cNvSpPr/>
          <p:nvPr/>
        </p:nvSpPr>
        <p:spPr>
          <a:xfrm>
            <a:off x="8782163" y="5847500"/>
            <a:ext cx="610500" cy="19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02;p15">
            <a:extLst>
              <a:ext uri="{FF2B5EF4-FFF2-40B4-BE49-F238E27FC236}">
                <a16:creationId xmlns:a16="http://schemas.microsoft.com/office/drawing/2014/main" id="{BD9DEB17-3CF5-71B1-F4E2-350A01E4307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600" y="6372657"/>
            <a:ext cx="2669827" cy="47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3;p15">
            <a:extLst>
              <a:ext uri="{FF2B5EF4-FFF2-40B4-BE49-F238E27FC236}">
                <a16:creationId xmlns:a16="http://schemas.microsoft.com/office/drawing/2014/main" id="{1A239C7D-AC97-6496-C164-B4661CA24E6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55867" y="6360883"/>
            <a:ext cx="1033450" cy="47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04;p15">
            <a:extLst>
              <a:ext uri="{FF2B5EF4-FFF2-40B4-BE49-F238E27FC236}">
                <a16:creationId xmlns:a16="http://schemas.microsoft.com/office/drawing/2014/main" id="{B428E210-ADF2-5FA3-7662-5CC5246AE1E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4033" y="6380757"/>
            <a:ext cx="1584200" cy="373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105;p15">
            <a:extLst>
              <a:ext uri="{FF2B5EF4-FFF2-40B4-BE49-F238E27FC236}">
                <a16:creationId xmlns:a16="http://schemas.microsoft.com/office/drawing/2014/main" id="{1FFDB327-E6EC-1CFF-C8CF-AA650C0A3CE9}"/>
              </a:ext>
            </a:extLst>
          </p:cNvPr>
          <p:cNvCxnSpPr/>
          <p:nvPr/>
        </p:nvCxnSpPr>
        <p:spPr>
          <a:xfrm>
            <a:off x="228600" y="6330967"/>
            <a:ext cx="116727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107;p15">
            <a:extLst>
              <a:ext uri="{FF2B5EF4-FFF2-40B4-BE49-F238E27FC236}">
                <a16:creationId xmlns:a16="http://schemas.microsoft.com/office/drawing/2014/main" id="{2B8040D8-969A-B1DE-73D6-16189BA18AEC}"/>
              </a:ext>
            </a:extLst>
          </p:cNvPr>
          <p:cNvSpPr txBox="1">
            <a:spLocks/>
          </p:cNvSpPr>
          <p:nvPr/>
        </p:nvSpPr>
        <p:spPr>
          <a:xfrm>
            <a:off x="11444407" y="6325800"/>
            <a:ext cx="571626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990"/>
              <a:buFont typeface="Manrope"/>
              <a:buNone/>
            </a:pPr>
            <a:r>
              <a:rPr lang="en-US" sz="1707" b="0" dirty="0"/>
              <a:t>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4FB063-6474-08CC-3BAA-359FD19755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750" y="6423914"/>
            <a:ext cx="1912574" cy="298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81872E-7A01-2740-9945-A85E77E039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8327" y="3305259"/>
            <a:ext cx="708041" cy="68001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D1C5F2-18E8-83A4-8712-EF8EDAC56A03}"/>
              </a:ext>
            </a:extLst>
          </p:cNvPr>
          <p:cNvCxnSpPr/>
          <p:nvPr/>
        </p:nvCxnSpPr>
        <p:spPr>
          <a:xfrm flipV="1">
            <a:off x="11360200" y="4059168"/>
            <a:ext cx="687595" cy="369836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"/>
          <p:cNvSpPr txBox="1">
            <a:spLocks noGrp="1"/>
          </p:cNvSpPr>
          <p:nvPr>
            <p:ph type="ctrTitle" idx="4294967295"/>
          </p:nvPr>
        </p:nvSpPr>
        <p:spPr>
          <a:xfrm>
            <a:off x="406400" y="182880"/>
            <a:ext cx="11189100" cy="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Manrope"/>
              <a:buNone/>
            </a:pPr>
            <a:r>
              <a:rPr lang="en-US" sz="4100" b="1" i="0" u="none" strike="noStrike" cap="none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Projected Investment and Development</a:t>
            </a:r>
            <a:endParaRPr sz="4100" b="1" i="0" u="none" strike="noStrike" cap="none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graphicFrame>
        <p:nvGraphicFramePr>
          <p:cNvPr id="443" name="Google Shape;443;p32"/>
          <p:cNvGraphicFramePr/>
          <p:nvPr/>
        </p:nvGraphicFramePr>
        <p:xfrm>
          <a:off x="476492" y="1409650"/>
          <a:ext cx="5014375" cy="41274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4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482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FFFFFF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Projected 20-Yr Investment In Wilmington</a:t>
                      </a:r>
                      <a:br>
                        <a:rPr lang="en-US" b="1" dirty="0">
                          <a:solidFill>
                            <a:srgbClr val="FFFFFF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</a:br>
                      <a:r>
                        <a:rPr lang="en-US" b="1" dirty="0">
                          <a:solidFill>
                            <a:srgbClr val="FFFFFF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(in millions)</a:t>
                      </a:r>
                      <a:endParaRPr b="1" dirty="0">
                        <a:solidFill>
                          <a:srgbClr val="FFFFFF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325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Source</a:t>
                      </a:r>
                      <a:endParaRPr b="1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Total</a:t>
                      </a:r>
                      <a:endParaRPr b="1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325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Bank of America</a:t>
                      </a:r>
                      <a:endParaRPr dirty="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$20</a:t>
                      </a:r>
                      <a:endParaRPr dirty="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325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Longwood (CEB and Bridge)</a:t>
                      </a:r>
                      <a:endParaRPr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$110</a:t>
                      </a:r>
                      <a:endParaRPr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325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Government</a:t>
                      </a:r>
                      <a:endParaRPr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$100</a:t>
                      </a:r>
                      <a:endParaRPr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325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National Philanthropies</a:t>
                      </a:r>
                      <a:endParaRPr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$100</a:t>
                      </a:r>
                      <a:endParaRPr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325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Private Developers/Corporations</a:t>
                      </a:r>
                      <a:endParaRPr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$100</a:t>
                      </a:r>
                      <a:endParaRPr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325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Induced Other</a:t>
                      </a:r>
                      <a:endParaRPr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$90</a:t>
                      </a:r>
                      <a:endParaRPr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325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20-Year Total</a:t>
                      </a:r>
                      <a:endParaRPr b="1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$520</a:t>
                      </a:r>
                      <a:endParaRPr b="1" dirty="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44" name="Google Shape;444;p32"/>
          <p:cNvGraphicFramePr/>
          <p:nvPr/>
        </p:nvGraphicFramePr>
        <p:xfrm>
          <a:off x="5641848" y="1407728"/>
          <a:ext cx="6193536" cy="465734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901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502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Projected 20-Year Development Downtown Wilmington</a:t>
                      </a:r>
                      <a:br>
                        <a:rPr lang="en-US" sz="1700" b="1" dirty="0">
                          <a:solidFill>
                            <a:srgbClr val="FFFFFF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</a:br>
                      <a:r>
                        <a:rPr lang="en-US" sz="1700" b="1" dirty="0">
                          <a:solidFill>
                            <a:srgbClr val="FFFFFF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(in millions)</a:t>
                      </a:r>
                      <a:endParaRPr sz="1700" b="1" dirty="0">
                        <a:solidFill>
                          <a:srgbClr val="FFFFFF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93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Project</a:t>
                      </a:r>
                      <a:endParaRPr sz="1400" b="1" dirty="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Total</a:t>
                      </a:r>
                      <a:endParaRPr sz="1400" b="1" dirty="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353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CEB</a:t>
                      </a:r>
                      <a:endParaRPr sz="1400" dirty="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$110</a:t>
                      </a:r>
                      <a:endParaRPr sz="14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353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Youth Development Center</a:t>
                      </a:r>
                      <a:endParaRPr sz="1400" dirty="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$20</a:t>
                      </a:r>
                      <a:endParaRPr sz="1400" dirty="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353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The Bridge--</a:t>
                      </a:r>
                      <a:r>
                        <a:rPr lang="en-US" sz="1400" dirty="0" err="1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Bracebridge</a:t>
                      </a:r>
                      <a:r>
                        <a:rPr lang="en-US" sz="1400" dirty="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 II</a:t>
                      </a:r>
                      <a:endParaRPr sz="1400" dirty="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$60</a:t>
                      </a:r>
                      <a:endParaRPr sz="1400" dirty="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353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Additional Education Facilities</a:t>
                      </a:r>
                      <a:endParaRPr sz="1400" dirty="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$100</a:t>
                      </a:r>
                      <a:endParaRPr sz="1400" dirty="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28575" marR="28575" marT="91425" marB="91425" anchor="b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353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Required Housing  </a:t>
                      </a:r>
                      <a:endParaRPr sz="1400" dirty="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$100</a:t>
                      </a:r>
                      <a:endParaRPr sz="1400" dirty="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353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New Business Starts</a:t>
                      </a:r>
                      <a:endParaRPr sz="1400" dirty="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$80</a:t>
                      </a:r>
                      <a:endParaRPr sz="1400" dirty="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Facilities  for other community orgs</a:t>
                      </a:r>
                      <a:endParaRPr sz="1400" dirty="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$50</a:t>
                      </a:r>
                      <a:endParaRPr sz="1400" dirty="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353"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20-Year Total</a:t>
                      </a:r>
                      <a:endParaRPr sz="1400" b="1" dirty="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$520</a:t>
                      </a:r>
                      <a:endParaRPr sz="1400" b="1" dirty="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" name="Google Shape;102;p15">
            <a:extLst>
              <a:ext uri="{FF2B5EF4-FFF2-40B4-BE49-F238E27FC236}">
                <a16:creationId xmlns:a16="http://schemas.microsoft.com/office/drawing/2014/main" id="{643190EA-D220-78A2-2564-D2802305D2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600" y="6372657"/>
            <a:ext cx="2669827" cy="47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3;p15">
            <a:extLst>
              <a:ext uri="{FF2B5EF4-FFF2-40B4-BE49-F238E27FC236}">
                <a16:creationId xmlns:a16="http://schemas.microsoft.com/office/drawing/2014/main" id="{044863B0-FB6A-F249-4D07-4BB15312431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5867" y="6360883"/>
            <a:ext cx="1033450" cy="47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04;p15">
            <a:extLst>
              <a:ext uri="{FF2B5EF4-FFF2-40B4-BE49-F238E27FC236}">
                <a16:creationId xmlns:a16="http://schemas.microsoft.com/office/drawing/2014/main" id="{14D17C80-BB2F-9EBF-8EBF-200B72618EC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04033" y="6380757"/>
            <a:ext cx="1584200" cy="373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105;p15">
            <a:extLst>
              <a:ext uri="{FF2B5EF4-FFF2-40B4-BE49-F238E27FC236}">
                <a16:creationId xmlns:a16="http://schemas.microsoft.com/office/drawing/2014/main" id="{B35075BD-5614-DD01-3A16-F964DC72BB87}"/>
              </a:ext>
            </a:extLst>
          </p:cNvPr>
          <p:cNvCxnSpPr/>
          <p:nvPr/>
        </p:nvCxnSpPr>
        <p:spPr>
          <a:xfrm>
            <a:off x="228600" y="6330967"/>
            <a:ext cx="116727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107;p15">
            <a:extLst>
              <a:ext uri="{FF2B5EF4-FFF2-40B4-BE49-F238E27FC236}">
                <a16:creationId xmlns:a16="http://schemas.microsoft.com/office/drawing/2014/main" id="{2C59E80B-04DB-272C-66FE-318C7AC15C12}"/>
              </a:ext>
            </a:extLst>
          </p:cNvPr>
          <p:cNvSpPr txBox="1">
            <a:spLocks/>
          </p:cNvSpPr>
          <p:nvPr/>
        </p:nvSpPr>
        <p:spPr>
          <a:xfrm>
            <a:off x="11372263" y="6325800"/>
            <a:ext cx="64377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44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00000"/>
              </a:lnSpc>
              <a:buSzPts val="990"/>
            </a:pPr>
            <a:r>
              <a:rPr lang="en-US" sz="1707" b="0" dirty="0"/>
              <a:t>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B381B1-5364-CCC6-2932-89935F75E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750" y="6423914"/>
            <a:ext cx="1912574" cy="2988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BA9DE7-EA93-D7F4-577C-2CADA378191F}"/>
              </a:ext>
            </a:extLst>
          </p:cNvPr>
          <p:cNvSpPr txBox="1"/>
          <p:nvPr/>
        </p:nvSpPr>
        <p:spPr>
          <a:xfrm>
            <a:off x="131600" y="5930244"/>
            <a:ext cx="28831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October 7</a:t>
            </a:r>
            <a:r>
              <a:rPr lang="en-US" sz="1400" b="0" dirty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520</Words>
  <Application>Microsoft Macintosh PowerPoint</Application>
  <PresentationFormat>Widescreen</PresentationFormat>
  <Paragraphs>80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6</vt:lpstr>
      <vt:lpstr>Aptos</vt:lpstr>
      <vt:lpstr>Aptos Display</vt:lpstr>
      <vt:lpstr>Arial</vt:lpstr>
      <vt:lpstr>Calibri</vt:lpstr>
      <vt:lpstr>Manrope</vt:lpstr>
      <vt:lpstr>Office Theme</vt:lpstr>
      <vt:lpstr>October 7, 2024</vt:lpstr>
      <vt:lpstr>The CEB / Bridge offers significant community ROI</vt:lpstr>
      <vt:lpstr>Targeted Participants</vt:lpstr>
      <vt:lpstr>Estimated Occupancy at the Bridge</vt:lpstr>
      <vt:lpstr>Sources and Uses </vt:lpstr>
      <vt:lpstr>Long Term Place-Based Strategy</vt:lpstr>
      <vt:lpstr>Projected Investment and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There du Pont</dc:creator>
  <cp:lastModifiedBy>There du Pont</cp:lastModifiedBy>
  <cp:revision>3</cp:revision>
  <dcterms:created xsi:type="dcterms:W3CDTF">2024-10-04T01:24:42Z</dcterms:created>
  <dcterms:modified xsi:type="dcterms:W3CDTF">2024-10-06T00:45:20Z</dcterms:modified>
</cp:coreProperties>
</file>