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56" r:id="rId2"/>
    <p:sldId id="257" r:id="rId3"/>
    <p:sldId id="267" r:id="rId4"/>
    <p:sldId id="264" r:id="rId5"/>
    <p:sldId id="287" r:id="rId6"/>
    <p:sldId id="510" r:id="rId7"/>
    <p:sldId id="516" r:id="rId8"/>
    <p:sldId id="519" r:id="rId9"/>
    <p:sldId id="542" r:id="rId10"/>
    <p:sldId id="541" r:id="rId11"/>
    <p:sldId id="487" r:id="rId12"/>
    <p:sldId id="540" r:id="rId13"/>
    <p:sldId id="261" r:id="rId14"/>
    <p:sldId id="498" r:id="rId15"/>
    <p:sldId id="504" r:id="rId16"/>
    <p:sldId id="278" r:id="rId17"/>
    <p:sldId id="500" r:id="rId18"/>
    <p:sldId id="505" r:id="rId19"/>
    <p:sldId id="518" r:id="rId20"/>
    <p:sldId id="260" r:id="rId21"/>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762C"/>
    <a:srgbClr val="765A00"/>
    <a:srgbClr val="0960AF"/>
    <a:srgbClr val="FED0C2"/>
    <a:srgbClr val="33CCCC"/>
    <a:srgbClr val="99CCFF"/>
    <a:srgbClr val="33CCFF"/>
    <a:srgbClr val="FFFF66"/>
    <a:srgbClr val="808000"/>
    <a:srgbClr val="96B5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6CC719-FE7D-426B-B517-4042C84A5A0C}" v="7" dt="2024-10-23T13:08:34.6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upe, Rob (OMC)" userId="d1e216c2-491f-468c-b973-3718d152868e" providerId="ADAL" clId="{8A6CC719-FE7D-426B-B517-4042C84A5A0C}"/>
    <pc:docChg chg="undo custSel addSld delSld modSld sldOrd">
      <pc:chgData name="Coupe, Rob (OMC)" userId="d1e216c2-491f-468c-b973-3718d152868e" providerId="ADAL" clId="{8A6CC719-FE7D-426B-B517-4042C84A5A0C}" dt="2024-10-23T13:12:49.210" v="3018" actId="2696"/>
      <pc:docMkLst>
        <pc:docMk/>
      </pc:docMkLst>
      <pc:sldChg chg="addSp delSp modSp mod">
        <pc:chgData name="Coupe, Rob (OMC)" userId="d1e216c2-491f-468c-b973-3718d152868e" providerId="ADAL" clId="{8A6CC719-FE7D-426B-B517-4042C84A5A0C}" dt="2024-10-20T19:30:37.475" v="70" actId="20577"/>
        <pc:sldMkLst>
          <pc:docMk/>
          <pc:sldMk cId="3882322929" sldId="256"/>
        </pc:sldMkLst>
        <pc:spChg chg="mod">
          <ac:chgData name="Coupe, Rob (OMC)" userId="d1e216c2-491f-468c-b973-3718d152868e" providerId="ADAL" clId="{8A6CC719-FE7D-426B-B517-4042C84A5A0C}" dt="2024-10-20T19:30:24.238" v="67" actId="14100"/>
          <ac:spMkLst>
            <pc:docMk/>
            <pc:sldMk cId="3882322929" sldId="256"/>
            <ac:spMk id="2" creationId="{86B1597B-E0C2-FA42-7595-6376E8D873FD}"/>
          </ac:spMkLst>
        </pc:spChg>
        <pc:spChg chg="mod">
          <ac:chgData name="Coupe, Rob (OMC)" userId="d1e216c2-491f-468c-b973-3718d152868e" providerId="ADAL" clId="{8A6CC719-FE7D-426B-B517-4042C84A5A0C}" dt="2024-10-20T19:30:37.475" v="70" actId="20577"/>
          <ac:spMkLst>
            <pc:docMk/>
            <pc:sldMk cId="3882322929" sldId="256"/>
            <ac:spMk id="6" creationId="{BA2220A0-8DA8-A15B-A3AD-46037333A2EE}"/>
          </ac:spMkLst>
        </pc:spChg>
        <pc:picChg chg="del">
          <ac:chgData name="Coupe, Rob (OMC)" userId="d1e216c2-491f-468c-b973-3718d152868e" providerId="ADAL" clId="{8A6CC719-FE7D-426B-B517-4042C84A5A0C}" dt="2024-10-20T19:27:16.654" v="0" actId="478"/>
          <ac:picMkLst>
            <pc:docMk/>
            <pc:sldMk cId="3882322929" sldId="256"/>
            <ac:picMk id="7" creationId="{5B847471-9C66-5CC2-0E49-904FB7CC6693}"/>
          </ac:picMkLst>
        </pc:picChg>
        <pc:picChg chg="add mod">
          <ac:chgData name="Coupe, Rob (OMC)" userId="d1e216c2-491f-468c-b973-3718d152868e" providerId="ADAL" clId="{8A6CC719-FE7D-426B-B517-4042C84A5A0C}" dt="2024-10-20T19:30:30.198" v="68" actId="1076"/>
          <ac:picMkLst>
            <pc:docMk/>
            <pc:sldMk cId="3882322929" sldId="256"/>
            <ac:picMk id="8" creationId="{437327FD-5267-033A-85BB-57E898806D52}"/>
          </ac:picMkLst>
        </pc:picChg>
      </pc:sldChg>
      <pc:sldChg chg="modSp mod">
        <pc:chgData name="Coupe, Rob (OMC)" userId="d1e216c2-491f-468c-b973-3718d152868e" providerId="ADAL" clId="{8A6CC719-FE7D-426B-B517-4042C84A5A0C}" dt="2024-10-20T20:17:08.661" v="1954" actId="6549"/>
        <pc:sldMkLst>
          <pc:docMk/>
          <pc:sldMk cId="2269388397" sldId="257"/>
        </pc:sldMkLst>
        <pc:spChg chg="mod">
          <ac:chgData name="Coupe, Rob (OMC)" userId="d1e216c2-491f-468c-b973-3718d152868e" providerId="ADAL" clId="{8A6CC719-FE7D-426B-B517-4042C84A5A0C}" dt="2024-10-20T20:17:08.661" v="1954" actId="6549"/>
          <ac:spMkLst>
            <pc:docMk/>
            <pc:sldMk cId="2269388397" sldId="257"/>
            <ac:spMk id="3" creationId="{9DC3DBAD-EC4A-229E-9BBD-0B694048F933}"/>
          </ac:spMkLst>
        </pc:spChg>
      </pc:sldChg>
      <pc:sldChg chg="del">
        <pc:chgData name="Coupe, Rob (OMC)" userId="d1e216c2-491f-468c-b973-3718d152868e" providerId="ADAL" clId="{8A6CC719-FE7D-426B-B517-4042C84A5A0C}" dt="2024-10-20T19:33:57.494" v="73" actId="2696"/>
        <pc:sldMkLst>
          <pc:docMk/>
          <pc:sldMk cId="1917060214" sldId="258"/>
        </pc:sldMkLst>
      </pc:sldChg>
      <pc:sldChg chg="ord">
        <pc:chgData name="Coupe, Rob (OMC)" userId="d1e216c2-491f-468c-b973-3718d152868e" providerId="ADAL" clId="{8A6CC719-FE7D-426B-B517-4042C84A5A0C}" dt="2024-10-20T20:15:47.530" v="1948"/>
        <pc:sldMkLst>
          <pc:docMk/>
          <pc:sldMk cId="3553794083" sldId="261"/>
        </pc:sldMkLst>
      </pc:sldChg>
      <pc:sldChg chg="del">
        <pc:chgData name="Coupe, Rob (OMC)" userId="d1e216c2-491f-468c-b973-3718d152868e" providerId="ADAL" clId="{8A6CC719-FE7D-426B-B517-4042C84A5A0C}" dt="2024-10-23T13:12:49.210" v="3018" actId="2696"/>
        <pc:sldMkLst>
          <pc:docMk/>
          <pc:sldMk cId="1152303424" sldId="262"/>
        </pc:sldMkLst>
      </pc:sldChg>
      <pc:sldChg chg="modSp mod">
        <pc:chgData name="Coupe, Rob (OMC)" userId="d1e216c2-491f-468c-b973-3718d152868e" providerId="ADAL" clId="{8A6CC719-FE7D-426B-B517-4042C84A5A0C}" dt="2024-10-20T20:19:56.100" v="1958" actId="255"/>
        <pc:sldMkLst>
          <pc:docMk/>
          <pc:sldMk cId="330608782" sldId="264"/>
        </pc:sldMkLst>
        <pc:spChg chg="mod">
          <ac:chgData name="Coupe, Rob (OMC)" userId="d1e216c2-491f-468c-b973-3718d152868e" providerId="ADAL" clId="{8A6CC719-FE7D-426B-B517-4042C84A5A0C}" dt="2024-10-20T20:19:56.100" v="1958" actId="255"/>
          <ac:spMkLst>
            <pc:docMk/>
            <pc:sldMk cId="330608782" sldId="264"/>
            <ac:spMk id="16" creationId="{8B27C5B8-9576-6CC3-56FF-4C6EB8955CF5}"/>
          </ac:spMkLst>
        </pc:spChg>
      </pc:sldChg>
      <pc:sldChg chg="del">
        <pc:chgData name="Coupe, Rob (OMC)" userId="d1e216c2-491f-468c-b973-3718d152868e" providerId="ADAL" clId="{8A6CC719-FE7D-426B-B517-4042C84A5A0C}" dt="2024-10-20T19:31:42.833" v="71" actId="2696"/>
        <pc:sldMkLst>
          <pc:docMk/>
          <pc:sldMk cId="1129869063" sldId="266"/>
        </pc:sldMkLst>
      </pc:sldChg>
      <pc:sldChg chg="modSp mod">
        <pc:chgData name="Coupe, Rob (OMC)" userId="d1e216c2-491f-468c-b973-3718d152868e" providerId="ADAL" clId="{8A6CC719-FE7D-426B-B517-4042C84A5A0C}" dt="2024-10-20T20:19:43.045" v="1957" actId="1076"/>
        <pc:sldMkLst>
          <pc:docMk/>
          <pc:sldMk cId="2414241276" sldId="267"/>
        </pc:sldMkLst>
        <pc:spChg chg="mod">
          <ac:chgData name="Coupe, Rob (OMC)" userId="d1e216c2-491f-468c-b973-3718d152868e" providerId="ADAL" clId="{8A6CC719-FE7D-426B-B517-4042C84A5A0C}" dt="2024-10-20T20:19:43.045" v="1957" actId="1076"/>
          <ac:spMkLst>
            <pc:docMk/>
            <pc:sldMk cId="2414241276" sldId="267"/>
            <ac:spMk id="13" creationId="{9E4F89C7-37DD-2639-9BB9-AD25408AD6C2}"/>
          </ac:spMkLst>
        </pc:spChg>
      </pc:sldChg>
      <pc:sldChg chg="del">
        <pc:chgData name="Coupe, Rob (OMC)" userId="d1e216c2-491f-468c-b973-3718d152868e" providerId="ADAL" clId="{8A6CC719-FE7D-426B-B517-4042C84A5A0C}" dt="2024-10-23T13:11:49.989" v="3009" actId="2696"/>
        <pc:sldMkLst>
          <pc:docMk/>
          <pc:sldMk cId="3863854847" sldId="270"/>
        </pc:sldMkLst>
      </pc:sldChg>
      <pc:sldChg chg="del">
        <pc:chgData name="Coupe, Rob (OMC)" userId="d1e216c2-491f-468c-b973-3718d152868e" providerId="ADAL" clId="{8A6CC719-FE7D-426B-B517-4042C84A5A0C}" dt="2024-10-20T19:34:19.332" v="75" actId="2696"/>
        <pc:sldMkLst>
          <pc:docMk/>
          <pc:sldMk cId="3526680695" sldId="272"/>
        </pc:sldMkLst>
      </pc:sldChg>
      <pc:sldChg chg="del">
        <pc:chgData name="Coupe, Rob (OMC)" userId="d1e216c2-491f-468c-b973-3718d152868e" providerId="ADAL" clId="{8A6CC719-FE7D-426B-B517-4042C84A5A0C}" dt="2024-10-23T13:11:39.915" v="3008" actId="2696"/>
        <pc:sldMkLst>
          <pc:docMk/>
          <pc:sldMk cId="3863690535" sldId="277"/>
        </pc:sldMkLst>
      </pc:sldChg>
      <pc:sldChg chg="ord">
        <pc:chgData name="Coupe, Rob (OMC)" userId="d1e216c2-491f-468c-b973-3718d152868e" providerId="ADAL" clId="{8A6CC719-FE7D-426B-B517-4042C84A5A0C}" dt="2024-10-20T20:29:02.851" v="2341"/>
        <pc:sldMkLst>
          <pc:docMk/>
          <pc:sldMk cId="2738309955" sldId="278"/>
        </pc:sldMkLst>
      </pc:sldChg>
      <pc:sldChg chg="del">
        <pc:chgData name="Coupe, Rob (OMC)" userId="d1e216c2-491f-468c-b973-3718d152868e" providerId="ADAL" clId="{8A6CC719-FE7D-426B-B517-4042C84A5A0C}" dt="2024-10-23T13:10:34.051" v="2993" actId="2696"/>
        <pc:sldMkLst>
          <pc:docMk/>
          <pc:sldMk cId="1810810085" sldId="279"/>
        </pc:sldMkLst>
      </pc:sldChg>
      <pc:sldChg chg="del">
        <pc:chgData name="Coupe, Rob (OMC)" userId="d1e216c2-491f-468c-b973-3718d152868e" providerId="ADAL" clId="{8A6CC719-FE7D-426B-B517-4042C84A5A0C}" dt="2024-10-23T13:11:39.915" v="3008" actId="2696"/>
        <pc:sldMkLst>
          <pc:docMk/>
          <pc:sldMk cId="598778220" sldId="284"/>
        </pc:sldMkLst>
      </pc:sldChg>
      <pc:sldChg chg="ord">
        <pc:chgData name="Coupe, Rob (OMC)" userId="d1e216c2-491f-468c-b973-3718d152868e" providerId="ADAL" clId="{8A6CC719-FE7D-426B-B517-4042C84A5A0C}" dt="2024-10-20T20:20:53.590" v="1960"/>
        <pc:sldMkLst>
          <pc:docMk/>
          <pc:sldMk cId="3191321297" sldId="287"/>
        </pc:sldMkLst>
      </pc:sldChg>
      <pc:sldChg chg="del">
        <pc:chgData name="Coupe, Rob (OMC)" userId="d1e216c2-491f-468c-b973-3718d152868e" providerId="ADAL" clId="{8A6CC719-FE7D-426B-B517-4042C84A5A0C}" dt="2024-10-23T13:12:37.515" v="3017" actId="2696"/>
        <pc:sldMkLst>
          <pc:docMk/>
          <pc:sldMk cId="1903730984" sldId="486"/>
        </pc:sldMkLst>
      </pc:sldChg>
      <pc:sldChg chg="ord">
        <pc:chgData name="Coupe, Rob (OMC)" userId="d1e216c2-491f-468c-b973-3718d152868e" providerId="ADAL" clId="{8A6CC719-FE7D-426B-B517-4042C84A5A0C}" dt="2024-10-20T20:14:05.962" v="1940"/>
        <pc:sldMkLst>
          <pc:docMk/>
          <pc:sldMk cId="1275781226" sldId="487"/>
        </pc:sldMkLst>
      </pc:sldChg>
      <pc:sldChg chg="del">
        <pc:chgData name="Coupe, Rob (OMC)" userId="d1e216c2-491f-468c-b973-3718d152868e" providerId="ADAL" clId="{8A6CC719-FE7D-426B-B517-4042C84A5A0C}" dt="2024-10-23T13:12:29.054" v="3015" actId="2696"/>
        <pc:sldMkLst>
          <pc:docMk/>
          <pc:sldMk cId="52305314" sldId="489"/>
        </pc:sldMkLst>
      </pc:sldChg>
      <pc:sldChg chg="del">
        <pc:chgData name="Coupe, Rob (OMC)" userId="d1e216c2-491f-468c-b973-3718d152868e" providerId="ADAL" clId="{8A6CC719-FE7D-426B-B517-4042C84A5A0C}" dt="2024-10-23T13:12:37.515" v="3017" actId="2696"/>
        <pc:sldMkLst>
          <pc:docMk/>
          <pc:sldMk cId="3850117275" sldId="491"/>
        </pc:sldMkLst>
      </pc:sldChg>
      <pc:sldChg chg="del">
        <pc:chgData name="Coupe, Rob (OMC)" userId="d1e216c2-491f-468c-b973-3718d152868e" providerId="ADAL" clId="{8A6CC719-FE7D-426B-B517-4042C84A5A0C}" dt="2024-10-20T19:31:47.441" v="72" actId="2696"/>
        <pc:sldMkLst>
          <pc:docMk/>
          <pc:sldMk cId="1939560118" sldId="495"/>
        </pc:sldMkLst>
      </pc:sldChg>
      <pc:sldChg chg="ord">
        <pc:chgData name="Coupe, Rob (OMC)" userId="d1e216c2-491f-468c-b973-3718d152868e" providerId="ADAL" clId="{8A6CC719-FE7D-426B-B517-4042C84A5A0C}" dt="2024-10-20T20:15:47.530" v="1948"/>
        <pc:sldMkLst>
          <pc:docMk/>
          <pc:sldMk cId="3234288456" sldId="498"/>
        </pc:sldMkLst>
      </pc:sldChg>
      <pc:sldChg chg="ord">
        <pc:chgData name="Coupe, Rob (OMC)" userId="d1e216c2-491f-468c-b973-3718d152868e" providerId="ADAL" clId="{8A6CC719-FE7D-426B-B517-4042C84A5A0C}" dt="2024-10-20T20:28:58.757" v="2339"/>
        <pc:sldMkLst>
          <pc:docMk/>
          <pc:sldMk cId="33734164" sldId="500"/>
        </pc:sldMkLst>
      </pc:sldChg>
      <pc:sldChg chg="del">
        <pc:chgData name="Coupe, Rob (OMC)" userId="d1e216c2-491f-468c-b973-3718d152868e" providerId="ADAL" clId="{8A6CC719-FE7D-426B-B517-4042C84A5A0C}" dt="2024-10-23T13:12:01.213" v="3012" actId="2696"/>
        <pc:sldMkLst>
          <pc:docMk/>
          <pc:sldMk cId="4267917740" sldId="503"/>
        </pc:sldMkLst>
      </pc:sldChg>
      <pc:sldChg chg="ord">
        <pc:chgData name="Coupe, Rob (OMC)" userId="d1e216c2-491f-468c-b973-3718d152868e" providerId="ADAL" clId="{8A6CC719-FE7D-426B-B517-4042C84A5A0C}" dt="2024-10-20T20:01:02.662" v="1570"/>
        <pc:sldMkLst>
          <pc:docMk/>
          <pc:sldMk cId="277339010" sldId="504"/>
        </pc:sldMkLst>
      </pc:sldChg>
      <pc:sldChg chg="modSp mod ord">
        <pc:chgData name="Coupe, Rob (OMC)" userId="d1e216c2-491f-468c-b973-3718d152868e" providerId="ADAL" clId="{8A6CC719-FE7D-426B-B517-4042C84A5A0C}" dt="2024-10-23T13:11:13.485" v="3007" actId="1076"/>
        <pc:sldMkLst>
          <pc:docMk/>
          <pc:sldMk cId="53612626" sldId="505"/>
        </pc:sldMkLst>
        <pc:spChg chg="mod">
          <ac:chgData name="Coupe, Rob (OMC)" userId="d1e216c2-491f-468c-b973-3718d152868e" providerId="ADAL" clId="{8A6CC719-FE7D-426B-B517-4042C84A5A0C}" dt="2024-10-23T13:10:47.537" v="3003" actId="20577"/>
          <ac:spMkLst>
            <pc:docMk/>
            <pc:sldMk cId="53612626" sldId="505"/>
            <ac:spMk id="2" creationId="{3DD0A94A-8AEF-AF9A-2A73-8F198E69D3CD}"/>
          </ac:spMkLst>
        </pc:spChg>
        <pc:spChg chg="mod">
          <ac:chgData name="Coupe, Rob (OMC)" userId="d1e216c2-491f-468c-b973-3718d152868e" providerId="ADAL" clId="{8A6CC719-FE7D-426B-B517-4042C84A5A0C}" dt="2024-10-23T13:11:13.485" v="3007" actId="1076"/>
          <ac:spMkLst>
            <pc:docMk/>
            <pc:sldMk cId="53612626" sldId="505"/>
            <ac:spMk id="3" creationId="{CEF75A25-2A93-85FA-6FF0-D79246941257}"/>
          </ac:spMkLst>
        </pc:spChg>
      </pc:sldChg>
      <pc:sldChg chg="del">
        <pc:chgData name="Coupe, Rob (OMC)" userId="d1e216c2-491f-468c-b973-3718d152868e" providerId="ADAL" clId="{8A6CC719-FE7D-426B-B517-4042C84A5A0C}" dt="2024-10-23T13:11:55.893" v="3010" actId="2696"/>
        <pc:sldMkLst>
          <pc:docMk/>
          <pc:sldMk cId="1920630526" sldId="508"/>
        </pc:sldMkLst>
      </pc:sldChg>
      <pc:sldChg chg="del ord">
        <pc:chgData name="Coupe, Rob (OMC)" userId="d1e216c2-491f-468c-b973-3718d152868e" providerId="ADAL" clId="{8A6CC719-FE7D-426B-B517-4042C84A5A0C}" dt="2024-10-23T13:12:12.817" v="3014" actId="2696"/>
        <pc:sldMkLst>
          <pc:docMk/>
          <pc:sldMk cId="1100416937" sldId="509"/>
        </pc:sldMkLst>
      </pc:sldChg>
      <pc:sldChg chg="del">
        <pc:chgData name="Coupe, Rob (OMC)" userId="d1e216c2-491f-468c-b973-3718d152868e" providerId="ADAL" clId="{8A6CC719-FE7D-426B-B517-4042C84A5A0C}" dt="2024-10-23T13:12:06.645" v="3013" actId="2696"/>
        <pc:sldMkLst>
          <pc:docMk/>
          <pc:sldMk cId="2099693435" sldId="511"/>
        </pc:sldMkLst>
      </pc:sldChg>
      <pc:sldChg chg="del">
        <pc:chgData name="Coupe, Rob (OMC)" userId="d1e216c2-491f-468c-b973-3718d152868e" providerId="ADAL" clId="{8A6CC719-FE7D-426B-B517-4042C84A5A0C}" dt="2024-10-23T13:11:58.275" v="3011" actId="2696"/>
        <pc:sldMkLst>
          <pc:docMk/>
          <pc:sldMk cId="1834844557" sldId="512"/>
        </pc:sldMkLst>
      </pc:sldChg>
      <pc:sldChg chg="del">
        <pc:chgData name="Coupe, Rob (OMC)" userId="d1e216c2-491f-468c-b973-3718d152868e" providerId="ADAL" clId="{8A6CC719-FE7D-426B-B517-4042C84A5A0C}" dt="2024-10-23T13:12:06.645" v="3013" actId="2696"/>
        <pc:sldMkLst>
          <pc:docMk/>
          <pc:sldMk cId="3076347334" sldId="513"/>
        </pc:sldMkLst>
      </pc:sldChg>
      <pc:sldChg chg="del">
        <pc:chgData name="Coupe, Rob (OMC)" userId="d1e216c2-491f-468c-b973-3718d152868e" providerId="ADAL" clId="{8A6CC719-FE7D-426B-B517-4042C84A5A0C}" dt="2024-10-23T13:12:31.676" v="3016" actId="2696"/>
        <pc:sldMkLst>
          <pc:docMk/>
          <pc:sldMk cId="2601324448" sldId="515"/>
        </pc:sldMkLst>
      </pc:sldChg>
      <pc:sldChg chg="modSp mod">
        <pc:chgData name="Coupe, Rob (OMC)" userId="d1e216c2-491f-468c-b973-3718d152868e" providerId="ADAL" clId="{8A6CC719-FE7D-426B-B517-4042C84A5A0C}" dt="2024-10-20T20:26:38.066" v="2328" actId="20577"/>
        <pc:sldMkLst>
          <pc:docMk/>
          <pc:sldMk cId="668239225" sldId="516"/>
        </pc:sldMkLst>
        <pc:spChg chg="mod">
          <ac:chgData name="Coupe, Rob (OMC)" userId="d1e216c2-491f-468c-b973-3718d152868e" providerId="ADAL" clId="{8A6CC719-FE7D-426B-B517-4042C84A5A0C}" dt="2024-10-20T20:26:38.066" v="2328" actId="20577"/>
          <ac:spMkLst>
            <pc:docMk/>
            <pc:sldMk cId="668239225" sldId="516"/>
            <ac:spMk id="3" creationId="{DDDDAF9A-ABE2-C7B0-27B2-A8BD5EE70A6A}"/>
          </ac:spMkLst>
        </pc:spChg>
      </pc:sldChg>
      <pc:sldChg chg="del">
        <pc:chgData name="Coupe, Rob (OMC)" userId="d1e216c2-491f-468c-b973-3718d152868e" providerId="ADAL" clId="{8A6CC719-FE7D-426B-B517-4042C84A5A0C}" dt="2024-10-23T13:12:06.645" v="3013" actId="2696"/>
        <pc:sldMkLst>
          <pc:docMk/>
          <pc:sldMk cId="3563622924" sldId="517"/>
        </pc:sldMkLst>
      </pc:sldChg>
      <pc:sldChg chg="ord">
        <pc:chgData name="Coupe, Rob (OMC)" userId="d1e216c2-491f-468c-b973-3718d152868e" providerId="ADAL" clId="{8A6CC719-FE7D-426B-B517-4042C84A5A0C}" dt="2024-10-20T20:15:23.987" v="1946"/>
        <pc:sldMkLst>
          <pc:docMk/>
          <pc:sldMk cId="1120162788" sldId="518"/>
        </pc:sldMkLst>
      </pc:sldChg>
      <pc:sldChg chg="modSp mod">
        <pc:chgData name="Coupe, Rob (OMC)" userId="d1e216c2-491f-468c-b973-3718d152868e" providerId="ADAL" clId="{8A6CC719-FE7D-426B-B517-4042C84A5A0C}" dt="2024-10-20T20:22:37.086" v="1964"/>
        <pc:sldMkLst>
          <pc:docMk/>
          <pc:sldMk cId="2748152407" sldId="519"/>
        </pc:sldMkLst>
        <pc:graphicFrameChg chg="mod">
          <ac:chgData name="Coupe, Rob (OMC)" userId="d1e216c2-491f-468c-b973-3718d152868e" providerId="ADAL" clId="{8A6CC719-FE7D-426B-B517-4042C84A5A0C}" dt="2024-10-20T20:22:37.086" v="1964"/>
          <ac:graphicFrameMkLst>
            <pc:docMk/>
            <pc:sldMk cId="2748152407" sldId="519"/>
            <ac:graphicFrameMk id="9" creationId="{D3C179B3-852C-DF92-60CB-49A478A69196}"/>
          </ac:graphicFrameMkLst>
        </pc:graphicFrameChg>
      </pc:sldChg>
      <pc:sldChg chg="del">
        <pc:chgData name="Coupe, Rob (OMC)" userId="d1e216c2-491f-468c-b973-3718d152868e" providerId="ADAL" clId="{8A6CC719-FE7D-426B-B517-4042C84A5A0C}" dt="2024-10-23T13:12:37.515" v="3017" actId="2696"/>
        <pc:sldMkLst>
          <pc:docMk/>
          <pc:sldMk cId="1785324330" sldId="520"/>
        </pc:sldMkLst>
      </pc:sldChg>
      <pc:sldChg chg="del">
        <pc:chgData name="Coupe, Rob (OMC)" userId="d1e216c2-491f-468c-b973-3718d152868e" providerId="ADAL" clId="{8A6CC719-FE7D-426B-B517-4042C84A5A0C}" dt="2024-10-23T13:10:34.051" v="2993" actId="2696"/>
        <pc:sldMkLst>
          <pc:docMk/>
          <pc:sldMk cId="1532633712" sldId="521"/>
        </pc:sldMkLst>
      </pc:sldChg>
      <pc:sldChg chg="modSp del mod">
        <pc:chgData name="Coupe, Rob (OMC)" userId="d1e216c2-491f-468c-b973-3718d152868e" providerId="ADAL" clId="{8A6CC719-FE7D-426B-B517-4042C84A5A0C}" dt="2024-10-23T12:54:29.541" v="2581" actId="2696"/>
        <pc:sldMkLst>
          <pc:docMk/>
          <pc:sldMk cId="3995694861" sldId="522"/>
        </pc:sldMkLst>
        <pc:graphicFrameChg chg="modGraphic">
          <ac:chgData name="Coupe, Rob (OMC)" userId="d1e216c2-491f-468c-b973-3718d152868e" providerId="ADAL" clId="{8A6CC719-FE7D-426B-B517-4042C84A5A0C}" dt="2024-10-20T20:28:05.253" v="2335"/>
          <ac:graphicFrameMkLst>
            <pc:docMk/>
            <pc:sldMk cId="3995694861" sldId="522"/>
            <ac:graphicFrameMk id="7" creationId="{2094E0E2-5D13-35B2-BBEC-9FD705DDAAAE}"/>
          </ac:graphicFrameMkLst>
        </pc:graphicFrameChg>
      </pc:sldChg>
      <pc:sldChg chg="del">
        <pc:chgData name="Coupe, Rob (OMC)" userId="d1e216c2-491f-468c-b973-3718d152868e" providerId="ADAL" clId="{8A6CC719-FE7D-426B-B517-4042C84A5A0C}" dt="2024-10-20T19:34:21.962" v="76" actId="2696"/>
        <pc:sldMkLst>
          <pc:docMk/>
          <pc:sldMk cId="2385615966" sldId="524"/>
        </pc:sldMkLst>
      </pc:sldChg>
      <pc:sldChg chg="del">
        <pc:chgData name="Coupe, Rob (OMC)" userId="d1e216c2-491f-468c-b973-3718d152868e" providerId="ADAL" clId="{8A6CC719-FE7D-426B-B517-4042C84A5A0C}" dt="2024-10-20T19:34:12.392" v="74" actId="2696"/>
        <pc:sldMkLst>
          <pc:docMk/>
          <pc:sldMk cId="2987169797" sldId="528"/>
        </pc:sldMkLst>
      </pc:sldChg>
      <pc:sldChg chg="del">
        <pc:chgData name="Coupe, Rob (OMC)" userId="d1e216c2-491f-468c-b973-3718d152868e" providerId="ADAL" clId="{8A6CC719-FE7D-426B-B517-4042C84A5A0C}" dt="2024-10-23T13:12:37.515" v="3017" actId="2696"/>
        <pc:sldMkLst>
          <pc:docMk/>
          <pc:sldMk cId="3284571876" sldId="538"/>
        </pc:sldMkLst>
      </pc:sldChg>
      <pc:sldChg chg="del">
        <pc:chgData name="Coupe, Rob (OMC)" userId="d1e216c2-491f-468c-b973-3718d152868e" providerId="ADAL" clId="{8A6CC719-FE7D-426B-B517-4042C84A5A0C}" dt="2024-10-23T13:11:39.915" v="3008" actId="2696"/>
        <pc:sldMkLst>
          <pc:docMk/>
          <pc:sldMk cId="2984207502" sldId="539"/>
        </pc:sldMkLst>
      </pc:sldChg>
      <pc:sldChg chg="modSp mod">
        <pc:chgData name="Coupe, Rob (OMC)" userId="d1e216c2-491f-468c-b973-3718d152868e" providerId="ADAL" clId="{8A6CC719-FE7D-426B-B517-4042C84A5A0C}" dt="2024-10-21T00:47:45.521" v="2399" actId="6549"/>
        <pc:sldMkLst>
          <pc:docMk/>
          <pc:sldMk cId="3911204086" sldId="540"/>
        </pc:sldMkLst>
        <pc:spChg chg="mod">
          <ac:chgData name="Coupe, Rob (OMC)" userId="d1e216c2-491f-468c-b973-3718d152868e" providerId="ADAL" clId="{8A6CC719-FE7D-426B-B517-4042C84A5A0C}" dt="2024-10-20T19:41:13.262" v="222" actId="20577"/>
          <ac:spMkLst>
            <pc:docMk/>
            <pc:sldMk cId="3911204086" sldId="540"/>
            <ac:spMk id="2" creationId="{02AE3300-4D54-F021-DF55-11B32B2C7DC2}"/>
          </ac:spMkLst>
        </pc:spChg>
        <pc:spChg chg="mod">
          <ac:chgData name="Coupe, Rob (OMC)" userId="d1e216c2-491f-468c-b973-3718d152868e" providerId="ADAL" clId="{8A6CC719-FE7D-426B-B517-4042C84A5A0C}" dt="2024-10-21T00:47:45.521" v="2399" actId="6549"/>
          <ac:spMkLst>
            <pc:docMk/>
            <pc:sldMk cId="3911204086" sldId="540"/>
            <ac:spMk id="3" creationId="{DDDDAF9A-ABE2-C7B0-27B2-A8BD5EE70A6A}"/>
          </ac:spMkLst>
        </pc:spChg>
      </pc:sldChg>
      <pc:sldChg chg="modSp add mod ord">
        <pc:chgData name="Coupe, Rob (OMC)" userId="d1e216c2-491f-468c-b973-3718d152868e" providerId="ADAL" clId="{8A6CC719-FE7D-426B-B517-4042C84A5A0C}" dt="2024-10-23T13:07:28.282" v="2935" actId="14100"/>
        <pc:sldMkLst>
          <pc:docMk/>
          <pc:sldMk cId="1909649741" sldId="541"/>
        </pc:sldMkLst>
        <pc:spChg chg="mod">
          <ac:chgData name="Coupe, Rob (OMC)" userId="d1e216c2-491f-468c-b973-3718d152868e" providerId="ADAL" clId="{8A6CC719-FE7D-426B-B517-4042C84A5A0C}" dt="2024-10-20T19:58:24.614" v="1510" actId="20577"/>
          <ac:spMkLst>
            <pc:docMk/>
            <pc:sldMk cId="1909649741" sldId="541"/>
            <ac:spMk id="2" creationId="{02AE3300-4D54-F021-DF55-11B32B2C7DC2}"/>
          </ac:spMkLst>
        </pc:spChg>
        <pc:spChg chg="mod">
          <ac:chgData name="Coupe, Rob (OMC)" userId="d1e216c2-491f-468c-b973-3718d152868e" providerId="ADAL" clId="{8A6CC719-FE7D-426B-B517-4042C84A5A0C}" dt="2024-10-23T13:07:28.282" v="2935" actId="14100"/>
          <ac:spMkLst>
            <pc:docMk/>
            <pc:sldMk cId="1909649741" sldId="541"/>
            <ac:spMk id="3" creationId="{DDDDAF9A-ABE2-C7B0-27B2-A8BD5EE70A6A}"/>
          </ac:spMkLst>
        </pc:spChg>
      </pc:sldChg>
      <pc:sldChg chg="addSp delSp modSp add mod">
        <pc:chgData name="Coupe, Rob (OMC)" userId="d1e216c2-491f-468c-b973-3718d152868e" providerId="ADAL" clId="{8A6CC719-FE7D-426B-B517-4042C84A5A0C}" dt="2024-10-23T13:09:09.191" v="2992" actId="1076"/>
        <pc:sldMkLst>
          <pc:docMk/>
          <pc:sldMk cId="3544081827" sldId="542"/>
        </pc:sldMkLst>
        <pc:spChg chg="mod">
          <ac:chgData name="Coupe, Rob (OMC)" userId="d1e216c2-491f-468c-b973-3718d152868e" providerId="ADAL" clId="{8A6CC719-FE7D-426B-B517-4042C84A5A0C}" dt="2024-10-23T12:54:11.735" v="2578" actId="6549"/>
          <ac:spMkLst>
            <pc:docMk/>
            <pc:sldMk cId="3544081827" sldId="542"/>
            <ac:spMk id="2" creationId="{02AE3300-4D54-F021-DF55-11B32B2C7DC2}"/>
          </ac:spMkLst>
        </pc:spChg>
        <pc:spChg chg="mod">
          <ac:chgData name="Coupe, Rob (OMC)" userId="d1e216c2-491f-468c-b973-3718d152868e" providerId="ADAL" clId="{8A6CC719-FE7D-426B-B517-4042C84A5A0C}" dt="2024-10-23T12:54:01.760" v="2577" actId="1076"/>
          <ac:spMkLst>
            <pc:docMk/>
            <pc:sldMk cId="3544081827" sldId="542"/>
            <ac:spMk id="8" creationId="{70F9FBF2-B21B-F95B-E93D-8E48877F72B1}"/>
          </ac:spMkLst>
        </pc:spChg>
        <pc:spChg chg="mod">
          <ac:chgData name="Coupe, Rob (OMC)" userId="d1e216c2-491f-468c-b973-3718d152868e" providerId="ADAL" clId="{8A6CC719-FE7D-426B-B517-4042C84A5A0C}" dt="2024-10-23T12:54:20.556" v="2580" actId="20577"/>
          <ac:spMkLst>
            <pc:docMk/>
            <pc:sldMk cId="3544081827" sldId="542"/>
            <ac:spMk id="9" creationId="{16CC25D5-F5CE-ECAF-4803-7BE6F681C9F8}"/>
          </ac:spMkLst>
        </pc:spChg>
        <pc:spChg chg="add mod">
          <ac:chgData name="Coupe, Rob (OMC)" userId="d1e216c2-491f-468c-b973-3718d152868e" providerId="ADAL" clId="{8A6CC719-FE7D-426B-B517-4042C84A5A0C}" dt="2024-10-23T13:09:07.228" v="2991" actId="20577"/>
          <ac:spMkLst>
            <pc:docMk/>
            <pc:sldMk cId="3544081827" sldId="542"/>
            <ac:spMk id="11" creationId="{D75C8522-26BE-307C-50E8-795D97BC2430}"/>
          </ac:spMkLst>
        </pc:spChg>
        <pc:graphicFrameChg chg="del modGraphic">
          <ac:chgData name="Coupe, Rob (OMC)" userId="d1e216c2-491f-468c-b973-3718d152868e" providerId="ADAL" clId="{8A6CC719-FE7D-426B-B517-4042C84A5A0C}" dt="2024-10-23T12:44:46.122" v="2402" actId="21"/>
          <ac:graphicFrameMkLst>
            <pc:docMk/>
            <pc:sldMk cId="3544081827" sldId="542"/>
            <ac:graphicFrameMk id="7" creationId="{2094E0E2-5D13-35B2-BBEC-9FD705DDAAAE}"/>
          </ac:graphicFrameMkLst>
        </pc:graphicFrameChg>
        <pc:graphicFrameChg chg="add mod modGraphic">
          <ac:chgData name="Coupe, Rob (OMC)" userId="d1e216c2-491f-468c-b973-3718d152868e" providerId="ADAL" clId="{8A6CC719-FE7D-426B-B517-4042C84A5A0C}" dt="2024-10-23T12:52:40.046" v="2405" actId="14100"/>
          <ac:graphicFrameMkLst>
            <pc:docMk/>
            <pc:sldMk cId="3544081827" sldId="542"/>
            <ac:graphicFrameMk id="10" creationId="{1DF250E1-BCE0-E416-ECC3-51DFDB2CABBF}"/>
          </ac:graphicFrameMkLst>
        </pc:graphicFrameChg>
        <pc:picChg chg="mod">
          <ac:chgData name="Coupe, Rob (OMC)" userId="d1e216c2-491f-468c-b973-3718d152868e" providerId="ADAL" clId="{8A6CC719-FE7D-426B-B517-4042C84A5A0C}" dt="2024-10-23T13:09:09.191" v="2992" actId="1076"/>
          <ac:picMkLst>
            <pc:docMk/>
            <pc:sldMk cId="3544081827" sldId="542"/>
            <ac:picMk id="5" creationId="{88D9CC0B-E3A0-89E9-841C-EB918F996D5F}"/>
          </ac:picMkLst>
        </pc:picChg>
      </pc:sldChg>
      <pc:sldMasterChg chg="delSldLayout">
        <pc:chgData name="Coupe, Rob (OMC)" userId="d1e216c2-491f-468c-b973-3718d152868e" providerId="ADAL" clId="{8A6CC719-FE7D-426B-B517-4042C84A5A0C}" dt="2024-10-20T19:34:19.332" v="75" actId="2696"/>
        <pc:sldMasterMkLst>
          <pc:docMk/>
          <pc:sldMasterMk cId="3957393336" sldId="2147483648"/>
        </pc:sldMasterMkLst>
        <pc:sldLayoutChg chg="del">
          <pc:chgData name="Coupe, Rob (OMC)" userId="d1e216c2-491f-468c-b973-3718d152868e" providerId="ADAL" clId="{8A6CC719-FE7D-426B-B517-4042C84A5A0C}" dt="2024-10-20T19:34:19.332" v="75" actId="2696"/>
          <pc:sldLayoutMkLst>
            <pc:docMk/>
            <pc:sldMasterMk cId="3957393336" sldId="2147483648"/>
            <pc:sldLayoutMk cId="2278352343" sldId="214748366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0CC5BA-EA90-443C-BE1F-784A53DD7FA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2566A244-B2F1-4997-ACEB-56CDDE273448}">
      <dgm:prSet phldrT="[Text]" custT="1"/>
      <dgm:spPr>
        <a:xfrm>
          <a:off x="2" y="0"/>
          <a:ext cx="1603937" cy="1005473"/>
        </a:xfrm>
        <a:prstGeom prst="roundRect">
          <a:avLst/>
        </a:prstGeom>
        <a:solidFill>
          <a:srgbClr val="A53010">
            <a:lumMod val="20000"/>
            <a:lumOff val="8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strike="sngStrike" dirty="0">
              <a:solidFill>
                <a:sysClr val="windowText" lastClr="000000"/>
              </a:solidFill>
              <a:latin typeface="Calibri" panose="020F0502020204030204"/>
              <a:ea typeface="+mn-ea"/>
              <a:cs typeface="+mn-cs"/>
            </a:rPr>
            <a:t>July</a:t>
          </a:r>
          <a:r>
            <a:rPr lang="en-US" sz="2000" dirty="0">
              <a:solidFill>
                <a:sysClr val="windowText" lastClr="000000"/>
              </a:solidFill>
              <a:latin typeface="Calibri" panose="020F0502020204030204"/>
              <a:ea typeface="+mn-ea"/>
              <a:cs typeface="+mn-cs"/>
            </a:rPr>
            <a:t> Sept.11, 2024</a:t>
          </a:r>
        </a:p>
      </dgm:t>
    </dgm:pt>
    <dgm:pt modelId="{3CFAD277-62BB-435B-8C2D-7FEAEF892749}" type="parTrans" cxnId="{C1A27253-E55F-42B9-89A8-9FBDBC1E3551}">
      <dgm:prSet/>
      <dgm:spPr/>
      <dgm:t>
        <a:bodyPr/>
        <a:lstStyle/>
        <a:p>
          <a:endParaRPr lang="en-US"/>
        </a:p>
      </dgm:t>
    </dgm:pt>
    <dgm:pt modelId="{FE00B5E9-1A25-4026-99CA-3C320C722A37}" type="sibTrans" cxnId="{C1A27253-E55F-42B9-89A8-9FBDBC1E3551}">
      <dgm:prSet/>
      <dgm:spPr/>
      <dgm:t>
        <a:bodyPr/>
        <a:lstStyle/>
        <a:p>
          <a:endParaRPr lang="en-US"/>
        </a:p>
      </dgm:t>
    </dgm:pt>
    <dgm:pt modelId="{44705A6A-096C-489A-884B-C34AA0BAA12E}">
      <dgm:prSet phldrT="[Text]"/>
      <dgm:spPr>
        <a:xfrm>
          <a:off x="1605669" y="257"/>
          <a:ext cx="2162592" cy="1005473"/>
        </a:xfrm>
        <a:prstGeom prst="rightArrow">
          <a:avLst>
            <a:gd name="adj1" fmla="val 75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Adopt regulations for licensing adult use recreational  marijuana businesses</a:t>
          </a:r>
        </a:p>
      </dgm:t>
    </dgm:pt>
    <dgm:pt modelId="{F55A4DCA-8AB2-4997-B80D-09AC2F699C07}" type="parTrans" cxnId="{51EF1A48-D862-4A77-BDC0-9CC5490797F5}">
      <dgm:prSet/>
      <dgm:spPr/>
      <dgm:t>
        <a:bodyPr/>
        <a:lstStyle/>
        <a:p>
          <a:endParaRPr lang="en-US"/>
        </a:p>
      </dgm:t>
    </dgm:pt>
    <dgm:pt modelId="{03D1D3CB-FD45-43B0-9F46-A0D6EFD61AE8}" type="sibTrans" cxnId="{51EF1A48-D862-4A77-BDC0-9CC5490797F5}">
      <dgm:prSet/>
      <dgm:spPr/>
      <dgm:t>
        <a:bodyPr/>
        <a:lstStyle/>
        <a:p>
          <a:endParaRPr lang="en-US"/>
        </a:p>
      </dgm:t>
    </dgm:pt>
    <dgm:pt modelId="{723C9727-1126-4DE8-A21B-7F241BC57BB5}">
      <dgm:prSet phldrT="[Text]" custT="1"/>
      <dgm:spPr>
        <a:xfrm>
          <a:off x="1541" y="1106278"/>
          <a:ext cx="1670588" cy="1005473"/>
        </a:xfrm>
        <a:prstGeom prst="roundRect">
          <a:avLst/>
        </a:prstGeom>
        <a:solidFill>
          <a:srgbClr val="A53010">
            <a:lumMod val="40000"/>
            <a:lumOff val="6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dirty="0">
              <a:solidFill>
                <a:sysClr val="windowText" lastClr="000000"/>
              </a:solidFill>
              <a:latin typeface="Calibri" panose="020F0502020204030204"/>
              <a:ea typeface="+mn-ea"/>
              <a:cs typeface="+mn-cs"/>
            </a:rPr>
            <a:t>September 1, 2024</a:t>
          </a:r>
        </a:p>
      </dgm:t>
    </dgm:pt>
    <dgm:pt modelId="{A8DD884F-6DB4-42CB-A99D-D0EF47602B03}" type="parTrans" cxnId="{EC876206-5C03-4B2C-ABFF-DD3AFBD04602}">
      <dgm:prSet/>
      <dgm:spPr/>
      <dgm:t>
        <a:bodyPr/>
        <a:lstStyle/>
        <a:p>
          <a:endParaRPr lang="en-US"/>
        </a:p>
      </dgm:t>
    </dgm:pt>
    <dgm:pt modelId="{63CA971C-CD6D-4ADF-947F-73B89D45F051}" type="sibTrans" cxnId="{EC876206-5C03-4B2C-ABFF-DD3AFBD04602}">
      <dgm:prSet/>
      <dgm:spPr/>
      <dgm:t>
        <a:bodyPr/>
        <a:lstStyle/>
        <a:p>
          <a:endParaRPr lang="en-US"/>
        </a:p>
      </dgm:t>
    </dgm:pt>
    <dgm:pt modelId="{D037F3AD-57C1-485F-BDE4-295BA839ACB8}">
      <dgm:prSet phldrT="[Text]"/>
      <dgm:spPr>
        <a:xfrm>
          <a:off x="1672129" y="1106278"/>
          <a:ext cx="2096323" cy="1005473"/>
        </a:xfrm>
        <a:prstGeom prst="rightArrow">
          <a:avLst>
            <a:gd name="adj1" fmla="val 75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May begin accepting license applications</a:t>
          </a:r>
        </a:p>
      </dgm:t>
    </dgm:pt>
    <dgm:pt modelId="{0A0DB81C-433E-460B-B60B-088776401126}" type="parTrans" cxnId="{8B952FAC-595C-439E-B6B6-56AE9659B3CD}">
      <dgm:prSet/>
      <dgm:spPr/>
      <dgm:t>
        <a:bodyPr/>
        <a:lstStyle/>
        <a:p>
          <a:endParaRPr lang="en-US"/>
        </a:p>
      </dgm:t>
    </dgm:pt>
    <dgm:pt modelId="{1E930680-3B91-41EB-99C6-6CDD9D152696}" type="sibTrans" cxnId="{8B952FAC-595C-439E-B6B6-56AE9659B3CD}">
      <dgm:prSet/>
      <dgm:spPr/>
      <dgm:t>
        <a:bodyPr/>
        <a:lstStyle/>
        <a:p>
          <a:endParaRPr lang="en-US"/>
        </a:p>
      </dgm:t>
    </dgm:pt>
    <dgm:pt modelId="{B4118171-E8AF-4F13-996F-801485284738}" type="pres">
      <dgm:prSet presAssocID="{C20CC5BA-EA90-443C-BE1F-784A53DD7FA9}" presName="Name0" presStyleCnt="0">
        <dgm:presLayoutVars>
          <dgm:dir/>
          <dgm:animLvl val="lvl"/>
          <dgm:resizeHandles/>
        </dgm:presLayoutVars>
      </dgm:prSet>
      <dgm:spPr/>
    </dgm:pt>
    <dgm:pt modelId="{3572EBD0-63CD-4CFF-993A-10CEC0D8E08A}" type="pres">
      <dgm:prSet presAssocID="{2566A244-B2F1-4997-ACEB-56CDDE273448}" presName="linNode" presStyleCnt="0"/>
      <dgm:spPr/>
    </dgm:pt>
    <dgm:pt modelId="{99B76AEB-B5FE-4415-8D67-62C9C3FF2ACB}" type="pres">
      <dgm:prSet presAssocID="{2566A244-B2F1-4997-ACEB-56CDDE273448}" presName="parentShp" presStyleLbl="node1" presStyleIdx="0" presStyleCnt="2" custScaleX="111251" custLinFactNeighborX="-583" custLinFactNeighborY="-2117">
        <dgm:presLayoutVars>
          <dgm:bulletEnabled val="1"/>
        </dgm:presLayoutVars>
      </dgm:prSet>
      <dgm:spPr/>
    </dgm:pt>
    <dgm:pt modelId="{635DEE20-63C1-4C8E-818D-966C716EC8C7}" type="pres">
      <dgm:prSet presAssocID="{2566A244-B2F1-4997-ACEB-56CDDE273448}" presName="childShp" presStyleLbl="bgAccFollowNode1" presStyleIdx="0" presStyleCnt="2">
        <dgm:presLayoutVars>
          <dgm:bulletEnabled val="1"/>
        </dgm:presLayoutVars>
      </dgm:prSet>
      <dgm:spPr/>
    </dgm:pt>
    <dgm:pt modelId="{327F0C09-E130-4917-BB51-E7E49B4961D7}" type="pres">
      <dgm:prSet presAssocID="{FE00B5E9-1A25-4026-99CA-3C320C722A37}" presName="spacing" presStyleCnt="0"/>
      <dgm:spPr/>
    </dgm:pt>
    <dgm:pt modelId="{B6080F54-0B16-4896-B5F9-CE65D74237FC}" type="pres">
      <dgm:prSet presAssocID="{723C9727-1126-4DE8-A21B-7F241BC57BB5}" presName="linNode" presStyleCnt="0"/>
      <dgm:spPr/>
    </dgm:pt>
    <dgm:pt modelId="{44AE6468-CA63-46A5-9A1D-8A767E7FF223}" type="pres">
      <dgm:prSet presAssocID="{723C9727-1126-4DE8-A21B-7F241BC57BB5}" presName="parentShp" presStyleLbl="node1" presStyleIdx="1" presStyleCnt="2" custScaleX="119537">
        <dgm:presLayoutVars>
          <dgm:bulletEnabled val="1"/>
        </dgm:presLayoutVars>
      </dgm:prSet>
      <dgm:spPr/>
    </dgm:pt>
    <dgm:pt modelId="{EFF1B93A-F71C-4DFD-BC65-828E005A534F}" type="pres">
      <dgm:prSet presAssocID="{723C9727-1126-4DE8-A21B-7F241BC57BB5}" presName="childShp" presStyleLbl="bgAccFollowNode1" presStyleIdx="1" presStyleCnt="2">
        <dgm:presLayoutVars>
          <dgm:bulletEnabled val="1"/>
        </dgm:presLayoutVars>
      </dgm:prSet>
      <dgm:spPr/>
    </dgm:pt>
  </dgm:ptLst>
  <dgm:cxnLst>
    <dgm:cxn modelId="{B2125704-D447-46DE-9BD5-DEA0AB13EAE0}" type="presOf" srcId="{44705A6A-096C-489A-884B-C34AA0BAA12E}" destId="{635DEE20-63C1-4C8E-818D-966C716EC8C7}" srcOrd="0" destOrd="0" presId="urn:microsoft.com/office/officeart/2005/8/layout/vList6"/>
    <dgm:cxn modelId="{EC876206-5C03-4B2C-ABFF-DD3AFBD04602}" srcId="{C20CC5BA-EA90-443C-BE1F-784A53DD7FA9}" destId="{723C9727-1126-4DE8-A21B-7F241BC57BB5}" srcOrd="1" destOrd="0" parTransId="{A8DD884F-6DB4-42CB-A99D-D0EF47602B03}" sibTransId="{63CA971C-CD6D-4ADF-947F-73B89D45F051}"/>
    <dgm:cxn modelId="{812C1A23-8533-4BDD-8F2E-6C455ABCE7CD}" type="presOf" srcId="{2566A244-B2F1-4997-ACEB-56CDDE273448}" destId="{99B76AEB-B5FE-4415-8D67-62C9C3FF2ACB}" srcOrd="0" destOrd="0" presId="urn:microsoft.com/office/officeart/2005/8/layout/vList6"/>
    <dgm:cxn modelId="{51EF1A48-D862-4A77-BDC0-9CC5490797F5}" srcId="{2566A244-B2F1-4997-ACEB-56CDDE273448}" destId="{44705A6A-096C-489A-884B-C34AA0BAA12E}" srcOrd="0" destOrd="0" parTransId="{F55A4DCA-8AB2-4997-B80D-09AC2F699C07}" sibTransId="{03D1D3CB-FD45-43B0-9F46-A0D6EFD61AE8}"/>
    <dgm:cxn modelId="{BF2C4B48-276B-4528-A38B-60B58CE62AEA}" type="presOf" srcId="{723C9727-1126-4DE8-A21B-7F241BC57BB5}" destId="{44AE6468-CA63-46A5-9A1D-8A767E7FF223}" srcOrd="0" destOrd="0" presId="urn:microsoft.com/office/officeart/2005/8/layout/vList6"/>
    <dgm:cxn modelId="{C1A27253-E55F-42B9-89A8-9FBDBC1E3551}" srcId="{C20CC5BA-EA90-443C-BE1F-784A53DD7FA9}" destId="{2566A244-B2F1-4997-ACEB-56CDDE273448}" srcOrd="0" destOrd="0" parTransId="{3CFAD277-62BB-435B-8C2D-7FEAEF892749}" sibTransId="{FE00B5E9-1A25-4026-99CA-3C320C722A37}"/>
    <dgm:cxn modelId="{A7B7F17D-44C8-41E8-A28A-CB3A9F2A0E4B}" type="presOf" srcId="{D037F3AD-57C1-485F-BDE4-295BA839ACB8}" destId="{EFF1B93A-F71C-4DFD-BC65-828E005A534F}" srcOrd="0" destOrd="0" presId="urn:microsoft.com/office/officeart/2005/8/layout/vList6"/>
    <dgm:cxn modelId="{8B952FAC-595C-439E-B6B6-56AE9659B3CD}" srcId="{723C9727-1126-4DE8-A21B-7F241BC57BB5}" destId="{D037F3AD-57C1-485F-BDE4-295BA839ACB8}" srcOrd="0" destOrd="0" parTransId="{0A0DB81C-433E-460B-B60B-088776401126}" sibTransId="{1E930680-3B91-41EB-99C6-6CDD9D152696}"/>
    <dgm:cxn modelId="{6F053CD1-ADF0-43BE-BD40-882883983E81}" type="presOf" srcId="{C20CC5BA-EA90-443C-BE1F-784A53DD7FA9}" destId="{B4118171-E8AF-4F13-996F-801485284738}" srcOrd="0" destOrd="0" presId="urn:microsoft.com/office/officeart/2005/8/layout/vList6"/>
    <dgm:cxn modelId="{1E652E8B-128B-4791-9172-B97D35C5FEDC}" type="presParOf" srcId="{B4118171-E8AF-4F13-996F-801485284738}" destId="{3572EBD0-63CD-4CFF-993A-10CEC0D8E08A}" srcOrd="0" destOrd="0" presId="urn:microsoft.com/office/officeart/2005/8/layout/vList6"/>
    <dgm:cxn modelId="{2ED08166-32B4-4AEE-A970-C241D71DFA45}" type="presParOf" srcId="{3572EBD0-63CD-4CFF-993A-10CEC0D8E08A}" destId="{99B76AEB-B5FE-4415-8D67-62C9C3FF2ACB}" srcOrd="0" destOrd="0" presId="urn:microsoft.com/office/officeart/2005/8/layout/vList6"/>
    <dgm:cxn modelId="{25869359-32A6-4A0C-9E05-FA3A30D8E524}" type="presParOf" srcId="{3572EBD0-63CD-4CFF-993A-10CEC0D8E08A}" destId="{635DEE20-63C1-4C8E-818D-966C716EC8C7}" srcOrd="1" destOrd="0" presId="urn:microsoft.com/office/officeart/2005/8/layout/vList6"/>
    <dgm:cxn modelId="{0C0A16BF-5483-47BA-821F-E153FB166146}" type="presParOf" srcId="{B4118171-E8AF-4F13-996F-801485284738}" destId="{327F0C09-E130-4917-BB51-E7E49B4961D7}" srcOrd="1" destOrd="0" presId="urn:microsoft.com/office/officeart/2005/8/layout/vList6"/>
    <dgm:cxn modelId="{AD533766-78D3-4620-8BC9-2F22EC577D93}" type="presParOf" srcId="{B4118171-E8AF-4F13-996F-801485284738}" destId="{B6080F54-0B16-4896-B5F9-CE65D74237FC}" srcOrd="2" destOrd="0" presId="urn:microsoft.com/office/officeart/2005/8/layout/vList6"/>
    <dgm:cxn modelId="{F4ED39A5-512D-47FE-8F87-A6FE9CF04196}" type="presParOf" srcId="{B6080F54-0B16-4896-B5F9-CE65D74237FC}" destId="{44AE6468-CA63-46A5-9A1D-8A767E7FF223}" srcOrd="0" destOrd="0" presId="urn:microsoft.com/office/officeart/2005/8/layout/vList6"/>
    <dgm:cxn modelId="{A6A92DD8-8306-458B-8BA8-AB7C40E013DE}" type="presParOf" srcId="{B6080F54-0B16-4896-B5F9-CE65D74237FC}" destId="{EFF1B93A-F71C-4DFD-BC65-828E005A534F}"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0CC5BA-EA90-443C-BE1F-784A53DD7FA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723C9727-1126-4DE8-A21B-7F241BC57BB5}">
      <dgm:prSet phldrT="[Text]" custT="1"/>
      <dgm:spPr>
        <a:xfrm>
          <a:off x="1550" y="1237329"/>
          <a:ext cx="1645786" cy="1124582"/>
        </a:xfrm>
        <a:prstGeom prst="roundRect">
          <a:avLst/>
        </a:prstGeom>
        <a:solidFill>
          <a:srgbClr val="A53010">
            <a:lumMod val="20000"/>
            <a:lumOff val="8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dirty="0">
              <a:solidFill>
                <a:sysClr val="windowText" lastClr="000000"/>
              </a:solidFill>
              <a:latin typeface="Calibri" panose="020F0502020204030204"/>
              <a:ea typeface="+mn-ea"/>
              <a:cs typeface="+mn-cs"/>
            </a:rPr>
            <a:t>November 1, 2024</a:t>
          </a:r>
        </a:p>
      </dgm:t>
    </dgm:pt>
    <dgm:pt modelId="{A8DD884F-6DB4-42CB-A99D-D0EF47602B03}" type="parTrans" cxnId="{EC876206-5C03-4B2C-ABFF-DD3AFBD04602}">
      <dgm:prSet/>
      <dgm:spPr/>
      <dgm:t>
        <a:bodyPr/>
        <a:lstStyle/>
        <a:p>
          <a:endParaRPr lang="en-US"/>
        </a:p>
      </dgm:t>
    </dgm:pt>
    <dgm:pt modelId="{63CA971C-CD6D-4ADF-947F-73B89D45F051}" type="sibTrans" cxnId="{EC876206-5C03-4B2C-ABFF-DD3AFBD04602}">
      <dgm:prSet/>
      <dgm:spPr/>
      <dgm:t>
        <a:bodyPr/>
        <a:lstStyle/>
        <a:p>
          <a:endParaRPr lang="en-US"/>
        </a:p>
      </dgm:t>
    </dgm:pt>
    <dgm:pt modelId="{D037F3AD-57C1-485F-BDE4-295BA839ACB8}">
      <dgm:prSet phldrT="[Text]"/>
      <dgm:spPr>
        <a:xfrm>
          <a:off x="1647337" y="1237329"/>
          <a:ext cx="2176352" cy="1124582"/>
        </a:xfrm>
        <a:prstGeom prst="rightArrow">
          <a:avLst>
            <a:gd name="adj1" fmla="val 75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Shall begin to issue  60 Cultivation Facility Conditional Licenses</a:t>
          </a:r>
        </a:p>
      </dgm:t>
    </dgm:pt>
    <dgm:pt modelId="{0A0DB81C-433E-460B-B60B-088776401126}" type="parTrans" cxnId="{8B952FAC-595C-439E-B6B6-56AE9659B3CD}">
      <dgm:prSet/>
      <dgm:spPr/>
      <dgm:t>
        <a:bodyPr/>
        <a:lstStyle/>
        <a:p>
          <a:endParaRPr lang="en-US"/>
        </a:p>
      </dgm:t>
    </dgm:pt>
    <dgm:pt modelId="{1E930680-3B91-41EB-99C6-6CDD9D152696}" type="sibTrans" cxnId="{8B952FAC-595C-439E-B6B6-56AE9659B3CD}">
      <dgm:prSet/>
      <dgm:spPr/>
      <dgm:t>
        <a:bodyPr/>
        <a:lstStyle/>
        <a:p>
          <a:endParaRPr lang="en-US"/>
        </a:p>
      </dgm:t>
    </dgm:pt>
    <dgm:pt modelId="{B27E6EF9-E476-4908-A978-99379CE4A9A8}">
      <dgm:prSet phldrT="[Text]"/>
      <dgm:spPr>
        <a:xfrm>
          <a:off x="1647337" y="1237329"/>
          <a:ext cx="2176352" cy="1124582"/>
        </a:xfrm>
        <a:prstGeom prst="rightArrow">
          <a:avLst>
            <a:gd name="adj1" fmla="val 75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endParaRPr lang="en-US">
            <a:solidFill>
              <a:sysClr val="windowText" lastClr="000000">
                <a:hueOff val="0"/>
                <a:satOff val="0"/>
                <a:lumOff val="0"/>
                <a:alphaOff val="0"/>
              </a:sysClr>
            </a:solidFill>
            <a:latin typeface="Calibri" panose="020F0502020204030204"/>
            <a:ea typeface="+mn-ea"/>
            <a:cs typeface="+mn-cs"/>
          </a:endParaRPr>
        </a:p>
      </dgm:t>
    </dgm:pt>
    <dgm:pt modelId="{9E0E2EFE-23AB-46AF-9181-A90581255F20}" type="parTrans" cxnId="{79E2D384-898A-4432-B45E-26A840295AC6}">
      <dgm:prSet/>
      <dgm:spPr/>
      <dgm:t>
        <a:bodyPr/>
        <a:lstStyle/>
        <a:p>
          <a:endParaRPr lang="en-US"/>
        </a:p>
      </dgm:t>
    </dgm:pt>
    <dgm:pt modelId="{C3206034-30AA-44E6-9DC6-274DE0214CB0}" type="sibTrans" cxnId="{79E2D384-898A-4432-B45E-26A840295AC6}">
      <dgm:prSet/>
      <dgm:spPr/>
      <dgm:t>
        <a:bodyPr/>
        <a:lstStyle/>
        <a:p>
          <a:endParaRPr lang="en-US"/>
        </a:p>
      </dgm:t>
    </dgm:pt>
    <dgm:pt modelId="{B4118171-E8AF-4F13-996F-801485284738}" type="pres">
      <dgm:prSet presAssocID="{C20CC5BA-EA90-443C-BE1F-784A53DD7FA9}" presName="Name0" presStyleCnt="0">
        <dgm:presLayoutVars>
          <dgm:dir/>
          <dgm:animLvl val="lvl"/>
          <dgm:resizeHandles/>
        </dgm:presLayoutVars>
      </dgm:prSet>
      <dgm:spPr/>
    </dgm:pt>
    <dgm:pt modelId="{B6080F54-0B16-4896-B5F9-CE65D74237FC}" type="pres">
      <dgm:prSet presAssocID="{723C9727-1126-4DE8-A21B-7F241BC57BB5}" presName="linNode" presStyleCnt="0"/>
      <dgm:spPr/>
    </dgm:pt>
    <dgm:pt modelId="{44AE6468-CA63-46A5-9A1D-8A767E7FF223}" type="pres">
      <dgm:prSet presAssocID="{723C9727-1126-4DE8-A21B-7F241BC57BB5}" presName="parentShp" presStyleLbl="node1" presStyleIdx="0" presStyleCnt="1" custScaleX="113432" custLinFactNeighborX="-865" custLinFactNeighborY="33355">
        <dgm:presLayoutVars>
          <dgm:bulletEnabled val="1"/>
        </dgm:presLayoutVars>
      </dgm:prSet>
      <dgm:spPr/>
    </dgm:pt>
    <dgm:pt modelId="{EFF1B93A-F71C-4DFD-BC65-828E005A534F}" type="pres">
      <dgm:prSet presAssocID="{723C9727-1126-4DE8-A21B-7F241BC57BB5}" presName="childShp" presStyleLbl="bgAccFollowNode1" presStyleIdx="0" presStyleCnt="1">
        <dgm:presLayoutVars>
          <dgm:bulletEnabled val="1"/>
        </dgm:presLayoutVars>
      </dgm:prSet>
      <dgm:spPr/>
    </dgm:pt>
  </dgm:ptLst>
  <dgm:cxnLst>
    <dgm:cxn modelId="{EC876206-5C03-4B2C-ABFF-DD3AFBD04602}" srcId="{C20CC5BA-EA90-443C-BE1F-784A53DD7FA9}" destId="{723C9727-1126-4DE8-A21B-7F241BC57BB5}" srcOrd="0" destOrd="0" parTransId="{A8DD884F-6DB4-42CB-A99D-D0EF47602B03}" sibTransId="{63CA971C-CD6D-4ADF-947F-73B89D45F051}"/>
    <dgm:cxn modelId="{BF2C4B48-276B-4528-A38B-60B58CE62AEA}" type="presOf" srcId="{723C9727-1126-4DE8-A21B-7F241BC57BB5}" destId="{44AE6468-CA63-46A5-9A1D-8A767E7FF223}" srcOrd="0" destOrd="0" presId="urn:microsoft.com/office/officeart/2005/8/layout/vList6"/>
    <dgm:cxn modelId="{A7B7F17D-44C8-41E8-A28A-CB3A9F2A0E4B}" type="presOf" srcId="{D037F3AD-57C1-485F-BDE4-295BA839ACB8}" destId="{EFF1B93A-F71C-4DFD-BC65-828E005A534F}" srcOrd="0" destOrd="0" presId="urn:microsoft.com/office/officeart/2005/8/layout/vList6"/>
    <dgm:cxn modelId="{79E2D384-898A-4432-B45E-26A840295AC6}" srcId="{723C9727-1126-4DE8-A21B-7F241BC57BB5}" destId="{B27E6EF9-E476-4908-A978-99379CE4A9A8}" srcOrd="1" destOrd="0" parTransId="{9E0E2EFE-23AB-46AF-9181-A90581255F20}" sibTransId="{C3206034-30AA-44E6-9DC6-274DE0214CB0}"/>
    <dgm:cxn modelId="{8B952FAC-595C-439E-B6B6-56AE9659B3CD}" srcId="{723C9727-1126-4DE8-A21B-7F241BC57BB5}" destId="{D037F3AD-57C1-485F-BDE4-295BA839ACB8}" srcOrd="0" destOrd="0" parTransId="{0A0DB81C-433E-460B-B60B-088776401126}" sibTransId="{1E930680-3B91-41EB-99C6-6CDD9D152696}"/>
    <dgm:cxn modelId="{6F053CD1-ADF0-43BE-BD40-882883983E81}" type="presOf" srcId="{C20CC5BA-EA90-443C-BE1F-784A53DD7FA9}" destId="{B4118171-E8AF-4F13-996F-801485284738}" srcOrd="0" destOrd="0" presId="urn:microsoft.com/office/officeart/2005/8/layout/vList6"/>
    <dgm:cxn modelId="{9BA266E4-C50A-4699-BDDA-F828594A567D}" type="presOf" srcId="{B27E6EF9-E476-4908-A978-99379CE4A9A8}" destId="{EFF1B93A-F71C-4DFD-BC65-828E005A534F}" srcOrd="0" destOrd="1" presId="urn:microsoft.com/office/officeart/2005/8/layout/vList6"/>
    <dgm:cxn modelId="{AD533766-78D3-4620-8BC9-2F22EC577D93}" type="presParOf" srcId="{B4118171-E8AF-4F13-996F-801485284738}" destId="{B6080F54-0B16-4896-B5F9-CE65D74237FC}" srcOrd="0" destOrd="0" presId="urn:microsoft.com/office/officeart/2005/8/layout/vList6"/>
    <dgm:cxn modelId="{F4ED39A5-512D-47FE-8F87-A6FE9CF04196}" type="presParOf" srcId="{B6080F54-0B16-4896-B5F9-CE65D74237FC}" destId="{44AE6468-CA63-46A5-9A1D-8A767E7FF223}" srcOrd="0" destOrd="0" presId="urn:microsoft.com/office/officeart/2005/8/layout/vList6"/>
    <dgm:cxn modelId="{A6A92DD8-8306-458B-8BA8-AB7C40E013DE}" type="presParOf" srcId="{B6080F54-0B16-4896-B5F9-CE65D74237FC}" destId="{EFF1B93A-F71C-4DFD-BC65-828E005A534F}" srcOrd="1" destOrd="0" presId="urn:microsoft.com/office/officeart/2005/8/layout/vList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0CC5BA-EA90-443C-BE1F-784A53DD7FA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2566A244-B2F1-4997-ACEB-56CDDE273448}">
      <dgm:prSet phldrT="[Text]" custT="1"/>
      <dgm:spPr>
        <a:xfrm>
          <a:off x="699" y="265"/>
          <a:ext cx="1600056" cy="1037286"/>
        </a:xfrm>
        <a:prstGeom prst="roundRect">
          <a:avLst/>
        </a:prstGeom>
        <a:solidFill>
          <a:srgbClr val="A53010">
            <a:lumMod val="40000"/>
            <a:lumOff val="6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900" dirty="0">
              <a:solidFill>
                <a:sysClr val="windowText" lastClr="000000"/>
              </a:solidFill>
              <a:latin typeface="Calibri" panose="020F0502020204030204"/>
              <a:ea typeface="+mn-ea"/>
              <a:cs typeface="+mn-cs"/>
            </a:rPr>
            <a:t>December 1, 2024</a:t>
          </a:r>
        </a:p>
      </dgm:t>
    </dgm:pt>
    <dgm:pt modelId="{3CFAD277-62BB-435B-8C2D-7FEAEF892749}" type="parTrans" cxnId="{C1A27253-E55F-42B9-89A8-9FBDBC1E3551}">
      <dgm:prSet/>
      <dgm:spPr/>
      <dgm:t>
        <a:bodyPr/>
        <a:lstStyle/>
        <a:p>
          <a:endParaRPr lang="en-US"/>
        </a:p>
      </dgm:t>
    </dgm:pt>
    <dgm:pt modelId="{FE00B5E9-1A25-4026-99CA-3C320C722A37}" type="sibTrans" cxnId="{C1A27253-E55F-42B9-89A8-9FBDBC1E3551}">
      <dgm:prSet/>
      <dgm:spPr/>
      <dgm:t>
        <a:bodyPr/>
        <a:lstStyle/>
        <a:p>
          <a:endParaRPr lang="en-US"/>
        </a:p>
      </dgm:t>
    </dgm:pt>
    <dgm:pt modelId="{44705A6A-096C-489A-884B-C34AA0BAA12E}">
      <dgm:prSet phldrT="[Text]"/>
      <dgm:spPr>
        <a:xfrm>
          <a:off x="1600756" y="265"/>
          <a:ext cx="1922159" cy="1037286"/>
        </a:xfrm>
        <a:prstGeom prst="rightArrow">
          <a:avLst>
            <a:gd name="adj1" fmla="val 75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Shall begin to issue 30 Manufacturing Facility Conditional Licenses</a:t>
          </a:r>
        </a:p>
      </dgm:t>
    </dgm:pt>
    <dgm:pt modelId="{F55A4DCA-8AB2-4997-B80D-09AC2F699C07}" type="parTrans" cxnId="{51EF1A48-D862-4A77-BDC0-9CC5490797F5}">
      <dgm:prSet/>
      <dgm:spPr/>
      <dgm:t>
        <a:bodyPr/>
        <a:lstStyle/>
        <a:p>
          <a:endParaRPr lang="en-US"/>
        </a:p>
      </dgm:t>
    </dgm:pt>
    <dgm:pt modelId="{03D1D3CB-FD45-43B0-9F46-A0D6EFD61AE8}" type="sibTrans" cxnId="{51EF1A48-D862-4A77-BDC0-9CC5490797F5}">
      <dgm:prSet/>
      <dgm:spPr/>
      <dgm:t>
        <a:bodyPr/>
        <a:lstStyle/>
        <a:p>
          <a:endParaRPr lang="en-US"/>
        </a:p>
      </dgm:t>
    </dgm:pt>
    <dgm:pt modelId="{723C9727-1126-4DE8-A21B-7F241BC57BB5}">
      <dgm:prSet phldrT="[Text]" custT="1"/>
      <dgm:spPr>
        <a:xfrm>
          <a:off x="24" y="1141281"/>
          <a:ext cx="1562179" cy="1037286"/>
        </a:xfrm>
        <a:prstGeom prst="roundRect">
          <a:avLst/>
        </a:prstGeom>
        <a:solidFill>
          <a:srgbClr val="A53010">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900" dirty="0">
              <a:solidFill>
                <a:sysClr val="windowText" lastClr="000000"/>
              </a:solidFill>
              <a:latin typeface="Calibri" panose="020F0502020204030204"/>
              <a:ea typeface="+mn-ea"/>
              <a:cs typeface="+mn-cs"/>
            </a:rPr>
            <a:t>March 1, 2025</a:t>
          </a:r>
        </a:p>
      </dgm:t>
    </dgm:pt>
    <dgm:pt modelId="{A8DD884F-6DB4-42CB-A99D-D0EF47602B03}" type="parTrans" cxnId="{EC876206-5C03-4B2C-ABFF-DD3AFBD04602}">
      <dgm:prSet/>
      <dgm:spPr/>
      <dgm:t>
        <a:bodyPr/>
        <a:lstStyle/>
        <a:p>
          <a:endParaRPr lang="en-US"/>
        </a:p>
      </dgm:t>
    </dgm:pt>
    <dgm:pt modelId="{63CA971C-CD6D-4ADF-947F-73B89D45F051}" type="sibTrans" cxnId="{EC876206-5C03-4B2C-ABFF-DD3AFBD04602}">
      <dgm:prSet/>
      <dgm:spPr/>
      <dgm:t>
        <a:bodyPr/>
        <a:lstStyle/>
        <a:p>
          <a:endParaRPr lang="en-US"/>
        </a:p>
      </dgm:t>
    </dgm:pt>
    <dgm:pt modelId="{D037F3AD-57C1-485F-BDE4-295BA839ACB8}">
      <dgm:prSet phldrT="[Text]"/>
      <dgm:spPr>
        <a:xfrm>
          <a:off x="1562203" y="1141281"/>
          <a:ext cx="1961387" cy="1037286"/>
        </a:xfrm>
        <a:prstGeom prst="rightArrow">
          <a:avLst>
            <a:gd name="adj1" fmla="val 75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Shall begin to issue 30 Retail Store Conditional Licenses</a:t>
          </a:r>
        </a:p>
      </dgm:t>
    </dgm:pt>
    <dgm:pt modelId="{0A0DB81C-433E-460B-B60B-088776401126}" type="parTrans" cxnId="{8B952FAC-595C-439E-B6B6-56AE9659B3CD}">
      <dgm:prSet/>
      <dgm:spPr/>
      <dgm:t>
        <a:bodyPr/>
        <a:lstStyle/>
        <a:p>
          <a:endParaRPr lang="en-US"/>
        </a:p>
      </dgm:t>
    </dgm:pt>
    <dgm:pt modelId="{1E930680-3B91-41EB-99C6-6CDD9D152696}" type="sibTrans" cxnId="{8B952FAC-595C-439E-B6B6-56AE9659B3CD}">
      <dgm:prSet/>
      <dgm:spPr/>
      <dgm:t>
        <a:bodyPr/>
        <a:lstStyle/>
        <a:p>
          <a:endParaRPr lang="en-US"/>
        </a:p>
      </dgm:t>
    </dgm:pt>
    <dgm:pt modelId="{B27E6EF9-E476-4908-A978-99379CE4A9A8}">
      <dgm:prSet phldrT="[Text]"/>
      <dgm:spPr>
        <a:xfrm>
          <a:off x="1562203" y="1141281"/>
          <a:ext cx="1961387" cy="1037286"/>
        </a:xfrm>
        <a:prstGeom prst="rightArrow">
          <a:avLst>
            <a:gd name="adj1" fmla="val 75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endParaRPr lang="en-US" dirty="0">
            <a:solidFill>
              <a:sysClr val="windowText" lastClr="000000">
                <a:hueOff val="0"/>
                <a:satOff val="0"/>
                <a:lumOff val="0"/>
                <a:alphaOff val="0"/>
              </a:sysClr>
            </a:solidFill>
            <a:latin typeface="Calibri" panose="020F0502020204030204"/>
            <a:ea typeface="+mn-ea"/>
            <a:cs typeface="+mn-cs"/>
          </a:endParaRPr>
        </a:p>
      </dgm:t>
    </dgm:pt>
    <dgm:pt modelId="{9E0E2EFE-23AB-46AF-9181-A90581255F20}" type="parTrans" cxnId="{79E2D384-898A-4432-B45E-26A840295AC6}">
      <dgm:prSet/>
      <dgm:spPr/>
      <dgm:t>
        <a:bodyPr/>
        <a:lstStyle/>
        <a:p>
          <a:endParaRPr lang="en-US"/>
        </a:p>
      </dgm:t>
    </dgm:pt>
    <dgm:pt modelId="{C3206034-30AA-44E6-9DC6-274DE0214CB0}" type="sibTrans" cxnId="{79E2D384-898A-4432-B45E-26A840295AC6}">
      <dgm:prSet/>
      <dgm:spPr/>
      <dgm:t>
        <a:bodyPr/>
        <a:lstStyle/>
        <a:p>
          <a:endParaRPr lang="en-US"/>
        </a:p>
      </dgm:t>
    </dgm:pt>
    <dgm:pt modelId="{B4118171-E8AF-4F13-996F-801485284738}" type="pres">
      <dgm:prSet presAssocID="{C20CC5BA-EA90-443C-BE1F-784A53DD7FA9}" presName="Name0" presStyleCnt="0">
        <dgm:presLayoutVars>
          <dgm:dir/>
          <dgm:animLvl val="lvl"/>
          <dgm:resizeHandles/>
        </dgm:presLayoutVars>
      </dgm:prSet>
      <dgm:spPr/>
    </dgm:pt>
    <dgm:pt modelId="{3572EBD0-63CD-4CFF-993A-10CEC0D8E08A}" type="pres">
      <dgm:prSet presAssocID="{2566A244-B2F1-4997-ACEB-56CDDE273448}" presName="linNode" presStyleCnt="0"/>
      <dgm:spPr/>
    </dgm:pt>
    <dgm:pt modelId="{99B76AEB-B5FE-4415-8D67-62C9C3FF2ACB}" type="pres">
      <dgm:prSet presAssocID="{2566A244-B2F1-4997-ACEB-56CDDE273448}" presName="parentShp" presStyleLbl="node1" presStyleIdx="0" presStyleCnt="2" custScaleX="124864" custLinFactNeighborX="-1297" custLinFactNeighborY="-696">
        <dgm:presLayoutVars>
          <dgm:bulletEnabled val="1"/>
        </dgm:presLayoutVars>
      </dgm:prSet>
      <dgm:spPr/>
    </dgm:pt>
    <dgm:pt modelId="{635DEE20-63C1-4C8E-818D-966C716EC8C7}" type="pres">
      <dgm:prSet presAssocID="{2566A244-B2F1-4997-ACEB-56CDDE273448}" presName="childShp" presStyleLbl="bgAccFollowNode1" presStyleIdx="0" presStyleCnt="2">
        <dgm:presLayoutVars>
          <dgm:bulletEnabled val="1"/>
        </dgm:presLayoutVars>
      </dgm:prSet>
      <dgm:spPr/>
    </dgm:pt>
    <dgm:pt modelId="{327F0C09-E130-4917-BB51-E7E49B4961D7}" type="pres">
      <dgm:prSet presAssocID="{FE00B5E9-1A25-4026-99CA-3C320C722A37}" presName="spacing" presStyleCnt="0"/>
      <dgm:spPr/>
    </dgm:pt>
    <dgm:pt modelId="{B6080F54-0B16-4896-B5F9-CE65D74237FC}" type="pres">
      <dgm:prSet presAssocID="{723C9727-1126-4DE8-A21B-7F241BC57BB5}" presName="linNode" presStyleCnt="0"/>
      <dgm:spPr/>
    </dgm:pt>
    <dgm:pt modelId="{44AE6468-CA63-46A5-9A1D-8A767E7FF223}" type="pres">
      <dgm:prSet presAssocID="{723C9727-1126-4DE8-A21B-7F241BC57BB5}" presName="parentShp" presStyleLbl="node1" presStyleIdx="1" presStyleCnt="2" custScaleX="119470">
        <dgm:presLayoutVars>
          <dgm:bulletEnabled val="1"/>
        </dgm:presLayoutVars>
      </dgm:prSet>
      <dgm:spPr/>
    </dgm:pt>
    <dgm:pt modelId="{EFF1B93A-F71C-4DFD-BC65-828E005A534F}" type="pres">
      <dgm:prSet presAssocID="{723C9727-1126-4DE8-A21B-7F241BC57BB5}" presName="childShp" presStyleLbl="bgAccFollowNode1" presStyleIdx="1" presStyleCnt="2">
        <dgm:presLayoutVars>
          <dgm:bulletEnabled val="1"/>
        </dgm:presLayoutVars>
      </dgm:prSet>
      <dgm:spPr/>
    </dgm:pt>
  </dgm:ptLst>
  <dgm:cxnLst>
    <dgm:cxn modelId="{B2125704-D447-46DE-9BD5-DEA0AB13EAE0}" type="presOf" srcId="{44705A6A-096C-489A-884B-C34AA0BAA12E}" destId="{635DEE20-63C1-4C8E-818D-966C716EC8C7}" srcOrd="0" destOrd="0" presId="urn:microsoft.com/office/officeart/2005/8/layout/vList6"/>
    <dgm:cxn modelId="{EC876206-5C03-4B2C-ABFF-DD3AFBD04602}" srcId="{C20CC5BA-EA90-443C-BE1F-784A53DD7FA9}" destId="{723C9727-1126-4DE8-A21B-7F241BC57BB5}" srcOrd="1" destOrd="0" parTransId="{A8DD884F-6DB4-42CB-A99D-D0EF47602B03}" sibTransId="{63CA971C-CD6D-4ADF-947F-73B89D45F051}"/>
    <dgm:cxn modelId="{812C1A23-8533-4BDD-8F2E-6C455ABCE7CD}" type="presOf" srcId="{2566A244-B2F1-4997-ACEB-56CDDE273448}" destId="{99B76AEB-B5FE-4415-8D67-62C9C3FF2ACB}" srcOrd="0" destOrd="0" presId="urn:microsoft.com/office/officeart/2005/8/layout/vList6"/>
    <dgm:cxn modelId="{51EF1A48-D862-4A77-BDC0-9CC5490797F5}" srcId="{2566A244-B2F1-4997-ACEB-56CDDE273448}" destId="{44705A6A-096C-489A-884B-C34AA0BAA12E}" srcOrd="0" destOrd="0" parTransId="{F55A4DCA-8AB2-4997-B80D-09AC2F699C07}" sibTransId="{03D1D3CB-FD45-43B0-9F46-A0D6EFD61AE8}"/>
    <dgm:cxn modelId="{BF2C4B48-276B-4528-A38B-60B58CE62AEA}" type="presOf" srcId="{723C9727-1126-4DE8-A21B-7F241BC57BB5}" destId="{44AE6468-CA63-46A5-9A1D-8A767E7FF223}" srcOrd="0" destOrd="0" presId="urn:microsoft.com/office/officeart/2005/8/layout/vList6"/>
    <dgm:cxn modelId="{C1A27253-E55F-42B9-89A8-9FBDBC1E3551}" srcId="{C20CC5BA-EA90-443C-BE1F-784A53DD7FA9}" destId="{2566A244-B2F1-4997-ACEB-56CDDE273448}" srcOrd="0" destOrd="0" parTransId="{3CFAD277-62BB-435B-8C2D-7FEAEF892749}" sibTransId="{FE00B5E9-1A25-4026-99CA-3C320C722A37}"/>
    <dgm:cxn modelId="{A7B7F17D-44C8-41E8-A28A-CB3A9F2A0E4B}" type="presOf" srcId="{D037F3AD-57C1-485F-BDE4-295BA839ACB8}" destId="{EFF1B93A-F71C-4DFD-BC65-828E005A534F}" srcOrd="0" destOrd="0" presId="urn:microsoft.com/office/officeart/2005/8/layout/vList6"/>
    <dgm:cxn modelId="{79E2D384-898A-4432-B45E-26A840295AC6}" srcId="{723C9727-1126-4DE8-A21B-7F241BC57BB5}" destId="{B27E6EF9-E476-4908-A978-99379CE4A9A8}" srcOrd="1" destOrd="0" parTransId="{9E0E2EFE-23AB-46AF-9181-A90581255F20}" sibTransId="{C3206034-30AA-44E6-9DC6-274DE0214CB0}"/>
    <dgm:cxn modelId="{8B952FAC-595C-439E-B6B6-56AE9659B3CD}" srcId="{723C9727-1126-4DE8-A21B-7F241BC57BB5}" destId="{D037F3AD-57C1-485F-BDE4-295BA839ACB8}" srcOrd="0" destOrd="0" parTransId="{0A0DB81C-433E-460B-B60B-088776401126}" sibTransId="{1E930680-3B91-41EB-99C6-6CDD9D152696}"/>
    <dgm:cxn modelId="{6F053CD1-ADF0-43BE-BD40-882883983E81}" type="presOf" srcId="{C20CC5BA-EA90-443C-BE1F-784A53DD7FA9}" destId="{B4118171-E8AF-4F13-996F-801485284738}" srcOrd="0" destOrd="0" presId="urn:microsoft.com/office/officeart/2005/8/layout/vList6"/>
    <dgm:cxn modelId="{9BA266E4-C50A-4699-BDDA-F828594A567D}" type="presOf" srcId="{B27E6EF9-E476-4908-A978-99379CE4A9A8}" destId="{EFF1B93A-F71C-4DFD-BC65-828E005A534F}" srcOrd="0" destOrd="1" presId="urn:microsoft.com/office/officeart/2005/8/layout/vList6"/>
    <dgm:cxn modelId="{1E652E8B-128B-4791-9172-B97D35C5FEDC}" type="presParOf" srcId="{B4118171-E8AF-4F13-996F-801485284738}" destId="{3572EBD0-63CD-4CFF-993A-10CEC0D8E08A}" srcOrd="0" destOrd="0" presId="urn:microsoft.com/office/officeart/2005/8/layout/vList6"/>
    <dgm:cxn modelId="{2ED08166-32B4-4AEE-A970-C241D71DFA45}" type="presParOf" srcId="{3572EBD0-63CD-4CFF-993A-10CEC0D8E08A}" destId="{99B76AEB-B5FE-4415-8D67-62C9C3FF2ACB}" srcOrd="0" destOrd="0" presId="urn:microsoft.com/office/officeart/2005/8/layout/vList6"/>
    <dgm:cxn modelId="{25869359-32A6-4A0C-9E05-FA3A30D8E524}" type="presParOf" srcId="{3572EBD0-63CD-4CFF-993A-10CEC0D8E08A}" destId="{635DEE20-63C1-4C8E-818D-966C716EC8C7}" srcOrd="1" destOrd="0" presId="urn:microsoft.com/office/officeart/2005/8/layout/vList6"/>
    <dgm:cxn modelId="{0C0A16BF-5483-47BA-821F-E153FB166146}" type="presParOf" srcId="{B4118171-E8AF-4F13-996F-801485284738}" destId="{327F0C09-E130-4917-BB51-E7E49B4961D7}" srcOrd="1" destOrd="0" presId="urn:microsoft.com/office/officeart/2005/8/layout/vList6"/>
    <dgm:cxn modelId="{AD533766-78D3-4620-8BC9-2F22EC577D93}" type="presParOf" srcId="{B4118171-E8AF-4F13-996F-801485284738}" destId="{B6080F54-0B16-4896-B5F9-CE65D74237FC}" srcOrd="2" destOrd="0" presId="urn:microsoft.com/office/officeart/2005/8/layout/vList6"/>
    <dgm:cxn modelId="{F4ED39A5-512D-47FE-8F87-A6FE9CF04196}" type="presParOf" srcId="{B6080F54-0B16-4896-B5F9-CE65D74237FC}" destId="{44AE6468-CA63-46A5-9A1D-8A767E7FF223}" srcOrd="0" destOrd="0" presId="urn:microsoft.com/office/officeart/2005/8/layout/vList6"/>
    <dgm:cxn modelId="{A6A92DD8-8306-458B-8BA8-AB7C40E013DE}" type="presParOf" srcId="{B6080F54-0B16-4896-B5F9-CE65D74237FC}" destId="{EFF1B93A-F71C-4DFD-BC65-828E005A534F}" srcOrd="1" destOrd="0" presId="urn:microsoft.com/office/officeart/2005/8/layout/vList6"/>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0CC5BA-EA90-443C-BE1F-784A53DD7FA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2566A244-B2F1-4997-ACEB-56CDDE273448}">
      <dgm:prSet phldrT="[Text]" custT="1"/>
      <dgm:spPr>
        <a:xfrm>
          <a:off x="0" y="0"/>
          <a:ext cx="1516995" cy="1072794"/>
        </a:xfrm>
        <a:prstGeom prst="roundRect">
          <a:avLst/>
        </a:prstGeom>
        <a:solidFill>
          <a:srgbClr val="A53010">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dirty="0">
              <a:solidFill>
                <a:sysClr val="windowText" lastClr="000000"/>
              </a:solidFill>
              <a:latin typeface="Calibri" panose="020F0502020204030204"/>
              <a:ea typeface="+mn-ea"/>
              <a:cs typeface="+mn-cs"/>
            </a:rPr>
            <a:t>March 1, 2025</a:t>
          </a:r>
        </a:p>
      </dgm:t>
    </dgm:pt>
    <dgm:pt modelId="{3CFAD277-62BB-435B-8C2D-7FEAEF892749}" type="parTrans" cxnId="{C1A27253-E55F-42B9-89A8-9FBDBC1E3551}">
      <dgm:prSet/>
      <dgm:spPr/>
      <dgm:t>
        <a:bodyPr/>
        <a:lstStyle/>
        <a:p>
          <a:endParaRPr lang="en-US"/>
        </a:p>
      </dgm:t>
    </dgm:pt>
    <dgm:pt modelId="{FE00B5E9-1A25-4026-99CA-3C320C722A37}" type="sibTrans" cxnId="{C1A27253-E55F-42B9-89A8-9FBDBC1E3551}">
      <dgm:prSet/>
      <dgm:spPr/>
      <dgm:t>
        <a:bodyPr/>
        <a:lstStyle/>
        <a:p>
          <a:endParaRPr lang="en-US"/>
        </a:p>
      </dgm:t>
    </dgm:pt>
    <dgm:pt modelId="{44705A6A-096C-489A-884B-C34AA0BAA12E}">
      <dgm:prSet phldrT="[Text]"/>
      <dgm:spPr>
        <a:xfrm>
          <a:off x="1517195" y="85410"/>
          <a:ext cx="1873604" cy="983076"/>
        </a:xfrm>
        <a:prstGeom prst="rightArrow">
          <a:avLst>
            <a:gd name="adj1" fmla="val 75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Shall begin to issue 5 Testing Facility Conditional Licenses</a:t>
          </a:r>
        </a:p>
      </dgm:t>
    </dgm:pt>
    <dgm:pt modelId="{F55A4DCA-8AB2-4997-B80D-09AC2F699C07}" type="parTrans" cxnId="{51EF1A48-D862-4A77-BDC0-9CC5490797F5}">
      <dgm:prSet/>
      <dgm:spPr/>
      <dgm:t>
        <a:bodyPr/>
        <a:lstStyle/>
        <a:p>
          <a:endParaRPr lang="en-US"/>
        </a:p>
      </dgm:t>
    </dgm:pt>
    <dgm:pt modelId="{03D1D3CB-FD45-43B0-9F46-A0D6EFD61AE8}" type="sibTrans" cxnId="{51EF1A48-D862-4A77-BDC0-9CC5490797F5}">
      <dgm:prSet/>
      <dgm:spPr/>
      <dgm:t>
        <a:bodyPr/>
        <a:lstStyle/>
        <a:p>
          <a:endParaRPr lang="en-US"/>
        </a:p>
      </dgm:t>
    </dgm:pt>
    <dgm:pt modelId="{B4118171-E8AF-4F13-996F-801485284738}" type="pres">
      <dgm:prSet presAssocID="{C20CC5BA-EA90-443C-BE1F-784A53DD7FA9}" presName="Name0" presStyleCnt="0">
        <dgm:presLayoutVars>
          <dgm:dir/>
          <dgm:animLvl val="lvl"/>
          <dgm:resizeHandles/>
        </dgm:presLayoutVars>
      </dgm:prSet>
      <dgm:spPr/>
    </dgm:pt>
    <dgm:pt modelId="{3572EBD0-63CD-4CFF-993A-10CEC0D8E08A}" type="pres">
      <dgm:prSet presAssocID="{2566A244-B2F1-4997-ACEB-56CDDE273448}" presName="linNode" presStyleCnt="0"/>
      <dgm:spPr/>
    </dgm:pt>
    <dgm:pt modelId="{99B76AEB-B5FE-4415-8D67-62C9C3FF2ACB}" type="pres">
      <dgm:prSet presAssocID="{2566A244-B2F1-4997-ACEB-56CDDE273448}" presName="parentShp" presStyleLbl="node1" presStyleIdx="0" presStyleCnt="1" custScaleX="121450" custLinFactNeighborX="-3550" custLinFactNeighborY="-45182">
        <dgm:presLayoutVars>
          <dgm:bulletEnabled val="1"/>
        </dgm:presLayoutVars>
      </dgm:prSet>
      <dgm:spPr/>
    </dgm:pt>
    <dgm:pt modelId="{635DEE20-63C1-4C8E-818D-966C716EC8C7}" type="pres">
      <dgm:prSet presAssocID="{2566A244-B2F1-4997-ACEB-56CDDE273448}" presName="childShp" presStyleLbl="bgAccFollowNode1" presStyleIdx="0" presStyleCnt="1" custScaleY="91637" custLinFactNeighborX="4" custLinFactNeighborY="3780">
        <dgm:presLayoutVars>
          <dgm:bulletEnabled val="1"/>
        </dgm:presLayoutVars>
      </dgm:prSet>
      <dgm:spPr/>
    </dgm:pt>
  </dgm:ptLst>
  <dgm:cxnLst>
    <dgm:cxn modelId="{B2125704-D447-46DE-9BD5-DEA0AB13EAE0}" type="presOf" srcId="{44705A6A-096C-489A-884B-C34AA0BAA12E}" destId="{635DEE20-63C1-4C8E-818D-966C716EC8C7}" srcOrd="0" destOrd="0" presId="urn:microsoft.com/office/officeart/2005/8/layout/vList6"/>
    <dgm:cxn modelId="{812C1A23-8533-4BDD-8F2E-6C455ABCE7CD}" type="presOf" srcId="{2566A244-B2F1-4997-ACEB-56CDDE273448}" destId="{99B76AEB-B5FE-4415-8D67-62C9C3FF2ACB}" srcOrd="0" destOrd="0" presId="urn:microsoft.com/office/officeart/2005/8/layout/vList6"/>
    <dgm:cxn modelId="{51EF1A48-D862-4A77-BDC0-9CC5490797F5}" srcId="{2566A244-B2F1-4997-ACEB-56CDDE273448}" destId="{44705A6A-096C-489A-884B-C34AA0BAA12E}" srcOrd="0" destOrd="0" parTransId="{F55A4DCA-8AB2-4997-B80D-09AC2F699C07}" sibTransId="{03D1D3CB-FD45-43B0-9F46-A0D6EFD61AE8}"/>
    <dgm:cxn modelId="{C1A27253-E55F-42B9-89A8-9FBDBC1E3551}" srcId="{C20CC5BA-EA90-443C-BE1F-784A53DD7FA9}" destId="{2566A244-B2F1-4997-ACEB-56CDDE273448}" srcOrd="0" destOrd="0" parTransId="{3CFAD277-62BB-435B-8C2D-7FEAEF892749}" sibTransId="{FE00B5E9-1A25-4026-99CA-3C320C722A37}"/>
    <dgm:cxn modelId="{6F053CD1-ADF0-43BE-BD40-882883983E81}" type="presOf" srcId="{C20CC5BA-EA90-443C-BE1F-784A53DD7FA9}" destId="{B4118171-E8AF-4F13-996F-801485284738}" srcOrd="0" destOrd="0" presId="urn:microsoft.com/office/officeart/2005/8/layout/vList6"/>
    <dgm:cxn modelId="{1E652E8B-128B-4791-9172-B97D35C5FEDC}" type="presParOf" srcId="{B4118171-E8AF-4F13-996F-801485284738}" destId="{3572EBD0-63CD-4CFF-993A-10CEC0D8E08A}" srcOrd="0" destOrd="0" presId="urn:microsoft.com/office/officeart/2005/8/layout/vList6"/>
    <dgm:cxn modelId="{2ED08166-32B4-4AEE-A970-C241D71DFA45}" type="presParOf" srcId="{3572EBD0-63CD-4CFF-993A-10CEC0D8E08A}" destId="{99B76AEB-B5FE-4415-8D67-62C9C3FF2ACB}" srcOrd="0" destOrd="0" presId="urn:microsoft.com/office/officeart/2005/8/layout/vList6"/>
    <dgm:cxn modelId="{25869359-32A6-4A0C-9E05-FA3A30D8E524}" type="presParOf" srcId="{3572EBD0-63CD-4CFF-993A-10CEC0D8E08A}" destId="{635DEE20-63C1-4C8E-818D-966C716EC8C7}" srcOrd="1" destOrd="0" presId="urn:microsoft.com/office/officeart/2005/8/layout/vList6"/>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DEE20-63C1-4C8E-818D-966C716EC8C7}">
      <dsp:nvSpPr>
        <dsp:cNvPr id="0" name=""/>
        <dsp:cNvSpPr/>
      </dsp:nvSpPr>
      <dsp:spPr>
        <a:xfrm>
          <a:off x="1605669" y="308"/>
          <a:ext cx="2162592" cy="1203335"/>
        </a:xfrm>
        <a:prstGeom prst="rightArrow">
          <a:avLst>
            <a:gd name="adj1" fmla="val 75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Calibri" panose="020F0502020204030204"/>
              <a:ea typeface="+mn-ea"/>
              <a:cs typeface="+mn-cs"/>
            </a:rPr>
            <a:t>Adopt regulations for licensing adult use recreational  marijuana businesses</a:t>
          </a:r>
        </a:p>
      </dsp:txBody>
      <dsp:txXfrm>
        <a:off x="1605669" y="150725"/>
        <a:ext cx="1711341" cy="902501"/>
      </dsp:txXfrm>
    </dsp:sp>
    <dsp:sp modelId="{99B76AEB-B5FE-4415-8D67-62C9C3FF2ACB}">
      <dsp:nvSpPr>
        <dsp:cNvPr id="0" name=""/>
        <dsp:cNvSpPr/>
      </dsp:nvSpPr>
      <dsp:spPr>
        <a:xfrm>
          <a:off x="0" y="0"/>
          <a:ext cx="1603937" cy="1203335"/>
        </a:xfrm>
        <a:prstGeom prst="roundRect">
          <a:avLst/>
        </a:prstGeom>
        <a:solidFill>
          <a:srgbClr val="A53010">
            <a:lumMod val="20000"/>
            <a:lumOff val="8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strike="sngStrike" kern="1200" dirty="0">
              <a:solidFill>
                <a:sysClr val="windowText" lastClr="000000"/>
              </a:solidFill>
              <a:latin typeface="Calibri" panose="020F0502020204030204"/>
              <a:ea typeface="+mn-ea"/>
              <a:cs typeface="+mn-cs"/>
            </a:rPr>
            <a:t>July</a:t>
          </a:r>
          <a:r>
            <a:rPr lang="en-US" sz="2000" kern="1200" dirty="0">
              <a:solidFill>
                <a:sysClr val="windowText" lastClr="000000"/>
              </a:solidFill>
              <a:latin typeface="Calibri" panose="020F0502020204030204"/>
              <a:ea typeface="+mn-ea"/>
              <a:cs typeface="+mn-cs"/>
            </a:rPr>
            <a:t> Sept.11, 2024</a:t>
          </a:r>
        </a:p>
      </dsp:txBody>
      <dsp:txXfrm>
        <a:off x="58742" y="58742"/>
        <a:ext cx="1486453" cy="1085851"/>
      </dsp:txXfrm>
    </dsp:sp>
    <dsp:sp modelId="{EFF1B93A-F71C-4DFD-BC65-828E005A534F}">
      <dsp:nvSpPr>
        <dsp:cNvPr id="0" name=""/>
        <dsp:cNvSpPr/>
      </dsp:nvSpPr>
      <dsp:spPr>
        <a:xfrm>
          <a:off x="1672129" y="1323977"/>
          <a:ext cx="2096323" cy="1203335"/>
        </a:xfrm>
        <a:prstGeom prst="rightArrow">
          <a:avLst>
            <a:gd name="adj1" fmla="val 75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Calibri" panose="020F0502020204030204"/>
              <a:ea typeface="+mn-ea"/>
              <a:cs typeface="+mn-cs"/>
            </a:rPr>
            <a:t>May begin accepting license applications</a:t>
          </a:r>
        </a:p>
      </dsp:txBody>
      <dsp:txXfrm>
        <a:off x="1672129" y="1474394"/>
        <a:ext cx="1645072" cy="902501"/>
      </dsp:txXfrm>
    </dsp:sp>
    <dsp:sp modelId="{44AE6468-CA63-46A5-9A1D-8A767E7FF223}">
      <dsp:nvSpPr>
        <dsp:cNvPr id="0" name=""/>
        <dsp:cNvSpPr/>
      </dsp:nvSpPr>
      <dsp:spPr>
        <a:xfrm>
          <a:off x="1541" y="1323977"/>
          <a:ext cx="1670588" cy="1203335"/>
        </a:xfrm>
        <a:prstGeom prst="roundRect">
          <a:avLst/>
        </a:prstGeom>
        <a:solidFill>
          <a:srgbClr val="A53010">
            <a:lumMod val="40000"/>
            <a:lumOff val="6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Text" lastClr="000000"/>
              </a:solidFill>
              <a:latin typeface="Calibri" panose="020F0502020204030204"/>
              <a:ea typeface="+mn-ea"/>
              <a:cs typeface="+mn-cs"/>
            </a:rPr>
            <a:t>September 1, 2024</a:t>
          </a:r>
        </a:p>
      </dsp:txBody>
      <dsp:txXfrm>
        <a:off x="60283" y="1382719"/>
        <a:ext cx="1553104" cy="10858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1B93A-F71C-4DFD-BC65-828E005A534F}">
      <dsp:nvSpPr>
        <dsp:cNvPr id="0" name=""/>
        <dsp:cNvSpPr/>
      </dsp:nvSpPr>
      <dsp:spPr>
        <a:xfrm>
          <a:off x="1647337" y="0"/>
          <a:ext cx="2176352" cy="1163293"/>
        </a:xfrm>
        <a:prstGeom prst="rightArrow">
          <a:avLst>
            <a:gd name="adj1" fmla="val 75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Calibri" panose="020F0502020204030204"/>
              <a:ea typeface="+mn-ea"/>
              <a:cs typeface="+mn-cs"/>
            </a:rPr>
            <a:t>Shall begin to issue  60 Cultivation Facility Conditional Licenses</a:t>
          </a:r>
        </a:p>
        <a:p>
          <a:pPr marL="114300" lvl="1" indent="-114300" algn="l" defTabSz="622300">
            <a:lnSpc>
              <a:spcPct val="90000"/>
            </a:lnSpc>
            <a:spcBef>
              <a:spcPct val="0"/>
            </a:spcBef>
            <a:spcAft>
              <a:spcPct val="15000"/>
            </a:spcAft>
            <a:buChar char="•"/>
          </a:pPr>
          <a:endParaRPr lang="en-US" sz="1400" kern="1200">
            <a:solidFill>
              <a:sysClr val="windowText" lastClr="000000">
                <a:hueOff val="0"/>
                <a:satOff val="0"/>
                <a:lumOff val="0"/>
                <a:alphaOff val="0"/>
              </a:sysClr>
            </a:solidFill>
            <a:latin typeface="Calibri" panose="020F0502020204030204"/>
            <a:ea typeface="+mn-ea"/>
            <a:cs typeface="+mn-cs"/>
          </a:endParaRPr>
        </a:p>
      </dsp:txBody>
      <dsp:txXfrm>
        <a:off x="1647337" y="145412"/>
        <a:ext cx="1740117" cy="872469"/>
      </dsp:txXfrm>
    </dsp:sp>
    <dsp:sp modelId="{44AE6468-CA63-46A5-9A1D-8A767E7FF223}">
      <dsp:nvSpPr>
        <dsp:cNvPr id="0" name=""/>
        <dsp:cNvSpPr/>
      </dsp:nvSpPr>
      <dsp:spPr>
        <a:xfrm>
          <a:off x="0" y="0"/>
          <a:ext cx="1645786" cy="1163293"/>
        </a:xfrm>
        <a:prstGeom prst="roundRect">
          <a:avLst/>
        </a:prstGeom>
        <a:solidFill>
          <a:srgbClr val="A53010">
            <a:lumMod val="20000"/>
            <a:lumOff val="8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Text" lastClr="000000"/>
              </a:solidFill>
              <a:latin typeface="Calibri" panose="020F0502020204030204"/>
              <a:ea typeface="+mn-ea"/>
              <a:cs typeface="+mn-cs"/>
            </a:rPr>
            <a:t>November 1, 2024</a:t>
          </a:r>
        </a:p>
      </dsp:txBody>
      <dsp:txXfrm>
        <a:off x="56787" y="56787"/>
        <a:ext cx="1532212" cy="10497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DEE20-63C1-4C8E-818D-966C716EC8C7}">
      <dsp:nvSpPr>
        <dsp:cNvPr id="0" name=""/>
        <dsp:cNvSpPr/>
      </dsp:nvSpPr>
      <dsp:spPr>
        <a:xfrm>
          <a:off x="1600756" y="308"/>
          <a:ext cx="1922159" cy="1203335"/>
        </a:xfrm>
        <a:prstGeom prst="rightArrow">
          <a:avLst>
            <a:gd name="adj1" fmla="val 75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Calibri" panose="020F0502020204030204"/>
              <a:ea typeface="+mn-ea"/>
              <a:cs typeface="+mn-cs"/>
            </a:rPr>
            <a:t>Shall begin to issue 30 Manufacturing Facility Conditional Licenses</a:t>
          </a:r>
        </a:p>
      </dsp:txBody>
      <dsp:txXfrm>
        <a:off x="1600756" y="150725"/>
        <a:ext cx="1470908" cy="902501"/>
      </dsp:txXfrm>
    </dsp:sp>
    <dsp:sp modelId="{99B76AEB-B5FE-4415-8D67-62C9C3FF2ACB}">
      <dsp:nvSpPr>
        <dsp:cNvPr id="0" name=""/>
        <dsp:cNvSpPr/>
      </dsp:nvSpPr>
      <dsp:spPr>
        <a:xfrm>
          <a:off x="0" y="0"/>
          <a:ext cx="1600056" cy="1203335"/>
        </a:xfrm>
        <a:prstGeom prst="roundRect">
          <a:avLst/>
        </a:prstGeom>
        <a:solidFill>
          <a:srgbClr val="A53010">
            <a:lumMod val="40000"/>
            <a:lumOff val="6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ysClr val="windowText" lastClr="000000"/>
              </a:solidFill>
              <a:latin typeface="Calibri" panose="020F0502020204030204"/>
              <a:ea typeface="+mn-ea"/>
              <a:cs typeface="+mn-cs"/>
            </a:rPr>
            <a:t>December 1, 2024</a:t>
          </a:r>
        </a:p>
      </dsp:txBody>
      <dsp:txXfrm>
        <a:off x="58742" y="58742"/>
        <a:ext cx="1482572" cy="1085851"/>
      </dsp:txXfrm>
    </dsp:sp>
    <dsp:sp modelId="{EFF1B93A-F71C-4DFD-BC65-828E005A534F}">
      <dsp:nvSpPr>
        <dsp:cNvPr id="0" name=""/>
        <dsp:cNvSpPr/>
      </dsp:nvSpPr>
      <dsp:spPr>
        <a:xfrm>
          <a:off x="1562203" y="1323977"/>
          <a:ext cx="1961387" cy="1203335"/>
        </a:xfrm>
        <a:prstGeom prst="rightArrow">
          <a:avLst>
            <a:gd name="adj1" fmla="val 75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Calibri" panose="020F0502020204030204"/>
              <a:ea typeface="+mn-ea"/>
              <a:cs typeface="+mn-cs"/>
            </a:rPr>
            <a:t>Shall begin to issue 30 Retail Store Conditional Licenses</a:t>
          </a:r>
        </a:p>
        <a:p>
          <a:pPr marL="114300" lvl="1" indent="-114300" algn="l" defTabSz="577850">
            <a:lnSpc>
              <a:spcPct val="90000"/>
            </a:lnSpc>
            <a:spcBef>
              <a:spcPct val="0"/>
            </a:spcBef>
            <a:spcAft>
              <a:spcPct val="15000"/>
            </a:spcAft>
            <a:buChar char="•"/>
          </a:pPr>
          <a:endParaRPr lang="en-US" sz="1300" kern="1200" dirty="0">
            <a:solidFill>
              <a:sysClr val="windowText" lastClr="000000">
                <a:hueOff val="0"/>
                <a:satOff val="0"/>
                <a:lumOff val="0"/>
                <a:alphaOff val="0"/>
              </a:sysClr>
            </a:solidFill>
            <a:latin typeface="Calibri" panose="020F0502020204030204"/>
            <a:ea typeface="+mn-ea"/>
            <a:cs typeface="+mn-cs"/>
          </a:endParaRPr>
        </a:p>
      </dsp:txBody>
      <dsp:txXfrm>
        <a:off x="1562203" y="1474394"/>
        <a:ext cx="1510136" cy="902501"/>
      </dsp:txXfrm>
    </dsp:sp>
    <dsp:sp modelId="{44AE6468-CA63-46A5-9A1D-8A767E7FF223}">
      <dsp:nvSpPr>
        <dsp:cNvPr id="0" name=""/>
        <dsp:cNvSpPr/>
      </dsp:nvSpPr>
      <dsp:spPr>
        <a:xfrm>
          <a:off x="24" y="1323977"/>
          <a:ext cx="1562179" cy="1203335"/>
        </a:xfrm>
        <a:prstGeom prst="roundRect">
          <a:avLst/>
        </a:prstGeom>
        <a:solidFill>
          <a:srgbClr val="A53010">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ysClr val="windowText" lastClr="000000"/>
              </a:solidFill>
              <a:latin typeface="Calibri" panose="020F0502020204030204"/>
              <a:ea typeface="+mn-ea"/>
              <a:cs typeface="+mn-cs"/>
            </a:rPr>
            <a:t>March 1, 2025</a:t>
          </a:r>
        </a:p>
      </dsp:txBody>
      <dsp:txXfrm>
        <a:off x="58766" y="1382719"/>
        <a:ext cx="1444695" cy="10858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DEE20-63C1-4C8E-818D-966C716EC8C7}">
      <dsp:nvSpPr>
        <dsp:cNvPr id="0" name=""/>
        <dsp:cNvSpPr/>
      </dsp:nvSpPr>
      <dsp:spPr>
        <a:xfrm>
          <a:off x="1517195" y="91466"/>
          <a:ext cx="1873604" cy="1052777"/>
        </a:xfrm>
        <a:prstGeom prst="rightArrow">
          <a:avLst>
            <a:gd name="adj1" fmla="val 75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Calibri" panose="020F0502020204030204"/>
              <a:ea typeface="+mn-ea"/>
              <a:cs typeface="+mn-cs"/>
            </a:rPr>
            <a:t>Shall begin to issue 5 Testing Facility Conditional Licenses</a:t>
          </a:r>
        </a:p>
      </dsp:txBody>
      <dsp:txXfrm>
        <a:off x="1517195" y="223063"/>
        <a:ext cx="1478813" cy="789583"/>
      </dsp:txXfrm>
    </dsp:sp>
    <dsp:sp modelId="{99B76AEB-B5FE-4415-8D67-62C9C3FF2ACB}">
      <dsp:nvSpPr>
        <dsp:cNvPr id="0" name=""/>
        <dsp:cNvSpPr/>
      </dsp:nvSpPr>
      <dsp:spPr>
        <a:xfrm>
          <a:off x="0" y="0"/>
          <a:ext cx="1516995" cy="1148856"/>
        </a:xfrm>
        <a:prstGeom prst="roundRect">
          <a:avLst/>
        </a:prstGeom>
        <a:solidFill>
          <a:srgbClr val="A53010">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Text" lastClr="000000"/>
              </a:solidFill>
              <a:latin typeface="Calibri" panose="020F0502020204030204"/>
              <a:ea typeface="+mn-ea"/>
              <a:cs typeface="+mn-cs"/>
            </a:rPr>
            <a:t>March 1, 2025</a:t>
          </a:r>
        </a:p>
      </dsp:txBody>
      <dsp:txXfrm>
        <a:off x="56083" y="56083"/>
        <a:ext cx="1404829" cy="103669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5E0588AF-CD00-4388-BA1A-1995DA5BCB36}" type="datetimeFigureOut">
              <a:rPr lang="en-US" smtClean="0"/>
              <a:t>10/23/2024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998EE1D0-35FE-49DA-80E2-BA1F5740D2EB}" type="slidenum">
              <a:rPr lang="en-US" smtClean="0"/>
              <a:t>‹#›</a:t>
            </a:fld>
            <a:endParaRPr lang="en-US"/>
          </a:p>
        </p:txBody>
      </p:sp>
    </p:spTree>
    <p:extLst>
      <p:ext uri="{BB962C8B-B14F-4D97-AF65-F5344CB8AC3E}">
        <p14:creationId xmlns:p14="http://schemas.microsoft.com/office/powerpoint/2010/main" val="3650546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 1332 Retail marijuana store licenses</a:t>
            </a:r>
          </a:p>
          <a:p>
            <a:r>
              <a:rPr lang="en-US" dirty="0"/>
              <a:t>Sect 1333 Marijuana testing facility licenses</a:t>
            </a:r>
          </a:p>
          <a:p>
            <a:r>
              <a:rPr lang="en-US" dirty="0"/>
              <a:t>Sect 1334 Marijuana Cultivation facility licenses</a:t>
            </a:r>
          </a:p>
          <a:p>
            <a:r>
              <a:rPr lang="en-US" dirty="0"/>
              <a:t>Sect 1335 Marijuana product manufacturing licenses </a:t>
            </a:r>
          </a:p>
        </p:txBody>
      </p:sp>
      <p:sp>
        <p:nvSpPr>
          <p:cNvPr id="4" name="Slide Number Placeholder 3"/>
          <p:cNvSpPr>
            <a:spLocks noGrp="1"/>
          </p:cNvSpPr>
          <p:nvPr>
            <p:ph type="sldNum" sz="quarter" idx="5"/>
          </p:nvPr>
        </p:nvSpPr>
        <p:spPr/>
        <p:txBody>
          <a:bodyPr/>
          <a:lstStyle/>
          <a:p>
            <a:fld id="{998EE1D0-35FE-49DA-80E2-BA1F5740D2EB}" type="slidenum">
              <a:rPr lang="en-US" smtClean="0"/>
              <a:t>4</a:t>
            </a:fld>
            <a:endParaRPr lang="en-US"/>
          </a:p>
        </p:txBody>
      </p:sp>
    </p:spTree>
    <p:extLst>
      <p:ext uri="{BB962C8B-B14F-4D97-AF65-F5344CB8AC3E}">
        <p14:creationId xmlns:p14="http://schemas.microsoft.com/office/powerpoint/2010/main" val="1016264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Adult Use it is $10,000 for each license type </a:t>
            </a:r>
          </a:p>
          <a:p>
            <a:r>
              <a:rPr lang="en-US" dirty="0"/>
              <a:t>Sect 1334 Cultivation is based on canopy size from $2,500 to $10, 000</a:t>
            </a:r>
          </a:p>
          <a:p>
            <a:endParaRPr lang="en-US" dirty="0"/>
          </a:p>
        </p:txBody>
      </p:sp>
      <p:sp>
        <p:nvSpPr>
          <p:cNvPr id="4" name="Slide Number Placeholder 3"/>
          <p:cNvSpPr>
            <a:spLocks noGrp="1"/>
          </p:cNvSpPr>
          <p:nvPr>
            <p:ph type="sldNum" sz="quarter" idx="5"/>
          </p:nvPr>
        </p:nvSpPr>
        <p:spPr/>
        <p:txBody>
          <a:bodyPr/>
          <a:lstStyle/>
          <a:p>
            <a:fld id="{C5BE1B2F-937B-425A-99A8-592324CA8EA9}" type="slidenum">
              <a:rPr lang="en-US" smtClean="0"/>
              <a:t>5</a:t>
            </a:fld>
            <a:endParaRPr lang="en-US" dirty="0"/>
          </a:p>
        </p:txBody>
      </p:sp>
    </p:spTree>
    <p:extLst>
      <p:ext uri="{BB962C8B-B14F-4D97-AF65-F5344CB8AC3E}">
        <p14:creationId xmlns:p14="http://schemas.microsoft.com/office/powerpoint/2010/main" val="3168661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HB 408 – Conversion License bill</a:t>
            </a:r>
          </a:p>
        </p:txBody>
      </p:sp>
      <p:sp>
        <p:nvSpPr>
          <p:cNvPr id="4" name="Slide Number Placeholder 3"/>
          <p:cNvSpPr>
            <a:spLocks noGrp="1"/>
          </p:cNvSpPr>
          <p:nvPr>
            <p:ph type="sldNum" sz="quarter" idx="5"/>
          </p:nvPr>
        </p:nvSpPr>
        <p:spPr/>
        <p:txBody>
          <a:bodyPr/>
          <a:lstStyle/>
          <a:p>
            <a:fld id="{998EE1D0-35FE-49DA-80E2-BA1F5740D2EB}" type="slidenum">
              <a:rPr lang="en-US" smtClean="0"/>
              <a:t>6</a:t>
            </a:fld>
            <a:endParaRPr lang="en-US"/>
          </a:p>
        </p:txBody>
      </p:sp>
    </p:spTree>
    <p:extLst>
      <p:ext uri="{BB962C8B-B14F-4D97-AF65-F5344CB8AC3E}">
        <p14:creationId xmlns:p14="http://schemas.microsoft.com/office/powerpoint/2010/main" val="3839909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six licensed companies, five have active cultivation facilities, four have active manufacturing facilities, and combined there are 13 active retail locations, most recent opened in Milford, Delaware in May 2024. </a:t>
            </a:r>
          </a:p>
        </p:txBody>
      </p:sp>
      <p:sp>
        <p:nvSpPr>
          <p:cNvPr id="4" name="Slide Number Placeholder 3"/>
          <p:cNvSpPr>
            <a:spLocks noGrp="1"/>
          </p:cNvSpPr>
          <p:nvPr>
            <p:ph type="sldNum" sz="quarter" idx="5"/>
          </p:nvPr>
        </p:nvSpPr>
        <p:spPr/>
        <p:txBody>
          <a:bodyPr/>
          <a:lstStyle/>
          <a:p>
            <a:fld id="{C5BE1B2F-937B-425A-99A8-592324CA8EA9}" type="slidenum">
              <a:rPr lang="en-US" smtClean="0"/>
              <a:t>11</a:t>
            </a:fld>
            <a:endParaRPr lang="en-US" dirty="0"/>
          </a:p>
        </p:txBody>
      </p:sp>
    </p:spTree>
    <p:extLst>
      <p:ext uri="{BB962C8B-B14F-4D97-AF65-F5344CB8AC3E}">
        <p14:creationId xmlns:p14="http://schemas.microsoft.com/office/powerpoint/2010/main" val="3238241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 municipality may prohibit the operation of marijuana cultivation facilities, marijuana product manufacturing facilities, marijuana testing facilities, or retail marijuana stores through the enactment of an ordinance or through an initiated or referred measure.</a:t>
            </a:r>
          </a:p>
          <a:p>
            <a:r>
              <a:rPr lang="en-US" dirty="0"/>
              <a:t>(b) A municipality or county may enact ordinances or regulations that are not in conflict with this chapter or in conflict with regulations enacted by the Commissioner, governing the time, place, manner, and number of marijuana establishment operations. A municipality or county may establish civil penalties for violation of an ordinance or regulations governing the time, place, and manner that a marijuana establishment may operate in such municipality or county.</a:t>
            </a:r>
          </a:p>
          <a:p>
            <a:endParaRPr lang="en-US" dirty="0"/>
          </a:p>
          <a:p>
            <a:endParaRPr lang="en-US" dirty="0"/>
          </a:p>
        </p:txBody>
      </p:sp>
      <p:sp>
        <p:nvSpPr>
          <p:cNvPr id="4" name="Slide Number Placeholder 3"/>
          <p:cNvSpPr>
            <a:spLocks noGrp="1"/>
          </p:cNvSpPr>
          <p:nvPr>
            <p:ph type="sldNum" sz="quarter" idx="5"/>
          </p:nvPr>
        </p:nvSpPr>
        <p:spPr/>
        <p:txBody>
          <a:bodyPr/>
          <a:lstStyle/>
          <a:p>
            <a:fld id="{C5BE1B2F-937B-425A-99A8-592324CA8EA9}" type="slidenum">
              <a:rPr lang="en-US" smtClean="0"/>
              <a:t>16</a:t>
            </a:fld>
            <a:endParaRPr lang="en-US" dirty="0"/>
          </a:p>
        </p:txBody>
      </p:sp>
    </p:spTree>
    <p:extLst>
      <p:ext uri="{BB962C8B-B14F-4D97-AF65-F5344CB8AC3E}">
        <p14:creationId xmlns:p14="http://schemas.microsoft.com/office/powerpoint/2010/main" val="745938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Turning Point of Tampa Delta 8 v. Delta 9 THC 8/10/2023</a:t>
            </a:r>
          </a:p>
        </p:txBody>
      </p:sp>
      <p:sp>
        <p:nvSpPr>
          <p:cNvPr id="4" name="Slide Number Placeholder 3"/>
          <p:cNvSpPr>
            <a:spLocks noGrp="1"/>
          </p:cNvSpPr>
          <p:nvPr>
            <p:ph type="sldNum" sz="quarter" idx="5"/>
          </p:nvPr>
        </p:nvSpPr>
        <p:spPr/>
        <p:txBody>
          <a:bodyPr/>
          <a:lstStyle/>
          <a:p>
            <a:fld id="{C5BE1B2F-937B-425A-99A8-592324CA8EA9}" type="slidenum">
              <a:rPr lang="en-US" smtClean="0"/>
              <a:t>17</a:t>
            </a:fld>
            <a:endParaRPr lang="en-US" dirty="0"/>
          </a:p>
        </p:txBody>
      </p:sp>
    </p:spTree>
    <p:extLst>
      <p:ext uri="{BB962C8B-B14F-4D97-AF65-F5344CB8AC3E}">
        <p14:creationId xmlns:p14="http://schemas.microsoft.com/office/powerpoint/2010/main" val="596543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1" kern="0" dirty="0">
                <a:solidFill>
                  <a:srgbClr val="7030A0"/>
                </a:solidFill>
                <a:effectLst/>
                <a:latin typeface="Calibri Light" panose="020F0302020204030204" pitchFamily="34" charset="0"/>
                <a:ea typeface="Times New Roman" panose="02020603050405020304" pitchFamily="18" charset="0"/>
                <a:cs typeface="Times New Roman" panose="02020603050405020304" pitchFamily="18" charset="0"/>
              </a:rPr>
              <a:t>§ 1387 Appropriation of revenue.</a:t>
            </a:r>
            <a:endParaRPr lang="en-U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 The funds in the Justice Reinvestment Fund in each fiscal year shall be appropriated to the Criminal Justice Council to administer grants, contracts, services, or initiatives that focus on any of the following:</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(1) Restorative justice, jail diversion, workforce development, industry-specific technical assistance or mentoring services for economically-disadvantaged persons in disproportionately-impacted areas.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(2) Addressing the underlying causes of crime, reducing drug-related arrests, and reducing the prison population in this State.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(3) Creating or developing technology to assist with the restoration of civil rights and expungement of criminal records.</a:t>
            </a:r>
          </a:p>
          <a:p>
            <a:pPr algn="l"/>
            <a:r>
              <a:rPr lang="en-US" sz="1800" b="0" i="0" u="none" strike="noStrike" baseline="0" dirty="0">
                <a:solidFill>
                  <a:srgbClr val="222222"/>
                </a:solidFill>
                <a:latin typeface="TimesNewRomanPSMT"/>
              </a:rPr>
              <a:t>(4) Supporting social equity applicants with select business-related expenses.</a:t>
            </a:r>
          </a:p>
          <a:p>
            <a:pPr algn="l"/>
            <a:r>
              <a:rPr lang="en-US" sz="1800" b="0" i="0" u="none" strike="noStrike" baseline="0" dirty="0">
                <a:solidFill>
                  <a:srgbClr val="222222"/>
                </a:solidFill>
                <a:latin typeface="TimesNewRomanPSMT"/>
              </a:rPr>
              <a:t>(5) Supporting or providing reentry services for justice involved individuals.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Any remainder in the Fund at the end of a fiscal year is not subject to reversion.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8EE1D0-35FE-49DA-80E2-BA1F5740D2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592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4155-A3E1-CD42-BB04-C34D34FB44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0F069C-2AFD-5745-E39F-2388B3D5FD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BB3670-5510-B6C2-70C4-8D6446BAD7BD}"/>
              </a:ext>
            </a:extLst>
          </p:cNvPr>
          <p:cNvSpPr>
            <a:spLocks noGrp="1"/>
          </p:cNvSpPr>
          <p:nvPr>
            <p:ph type="dt" sz="half" idx="10"/>
          </p:nvPr>
        </p:nvSpPr>
        <p:spPr/>
        <p:txBody>
          <a:bodyPr/>
          <a:lstStyle/>
          <a:p>
            <a:fld id="{85734AD1-30F2-4B05-A1A8-9E8DC6C686AC}" type="datetime1">
              <a:rPr lang="en-US" smtClean="0"/>
              <a:t>10/23/2024</a:t>
            </a:fld>
            <a:endParaRPr lang="en-US"/>
          </a:p>
        </p:txBody>
      </p:sp>
      <p:sp>
        <p:nvSpPr>
          <p:cNvPr id="5" name="Footer Placeholder 4">
            <a:extLst>
              <a:ext uri="{FF2B5EF4-FFF2-40B4-BE49-F238E27FC236}">
                <a16:creationId xmlns:a16="http://schemas.microsoft.com/office/drawing/2014/main" id="{C84AEA73-F4F9-9CD1-AA24-BCDA3CC8A1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45B8C9-9F38-D432-40F1-631F0C63CD82}"/>
              </a:ext>
            </a:extLst>
          </p:cNvPr>
          <p:cNvSpPr>
            <a:spLocks noGrp="1"/>
          </p:cNvSpPr>
          <p:nvPr>
            <p:ph type="sldNum" sz="quarter" idx="12"/>
          </p:nvPr>
        </p:nvSpPr>
        <p:spPr/>
        <p:txBody>
          <a:bodyPr/>
          <a:lstStyle/>
          <a:p>
            <a:fld id="{1E61BF7F-F920-45C1-8043-DC22DDF7273D}" type="slidenum">
              <a:rPr lang="en-US" smtClean="0"/>
              <a:t>‹#›</a:t>
            </a:fld>
            <a:endParaRPr lang="en-US"/>
          </a:p>
        </p:txBody>
      </p:sp>
    </p:spTree>
    <p:extLst>
      <p:ext uri="{BB962C8B-B14F-4D97-AF65-F5344CB8AC3E}">
        <p14:creationId xmlns:p14="http://schemas.microsoft.com/office/powerpoint/2010/main" val="191470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0514C-318C-AD04-2C75-DB1F2AD2AD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16BB93-AA0D-150C-F88A-C676FE2CF9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07B686-C0B2-3250-A77B-89D099304E3E}"/>
              </a:ext>
            </a:extLst>
          </p:cNvPr>
          <p:cNvSpPr>
            <a:spLocks noGrp="1"/>
          </p:cNvSpPr>
          <p:nvPr>
            <p:ph type="dt" sz="half" idx="10"/>
          </p:nvPr>
        </p:nvSpPr>
        <p:spPr/>
        <p:txBody>
          <a:bodyPr/>
          <a:lstStyle/>
          <a:p>
            <a:fld id="{8CFE9345-1554-4A0C-95C2-5CE891C4DD9A}" type="datetime1">
              <a:rPr lang="en-US" smtClean="0"/>
              <a:t>10/23/2024</a:t>
            </a:fld>
            <a:endParaRPr lang="en-US"/>
          </a:p>
        </p:txBody>
      </p:sp>
      <p:sp>
        <p:nvSpPr>
          <p:cNvPr id="5" name="Footer Placeholder 4">
            <a:extLst>
              <a:ext uri="{FF2B5EF4-FFF2-40B4-BE49-F238E27FC236}">
                <a16:creationId xmlns:a16="http://schemas.microsoft.com/office/drawing/2014/main" id="{9A384536-32A2-ADAE-B3AA-43E925E8D5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D7A06B-E658-9EAD-136A-9CE032D4C9BA}"/>
              </a:ext>
            </a:extLst>
          </p:cNvPr>
          <p:cNvSpPr>
            <a:spLocks noGrp="1"/>
          </p:cNvSpPr>
          <p:nvPr>
            <p:ph type="sldNum" sz="quarter" idx="12"/>
          </p:nvPr>
        </p:nvSpPr>
        <p:spPr/>
        <p:txBody>
          <a:bodyPr/>
          <a:lstStyle/>
          <a:p>
            <a:fld id="{1E61BF7F-F920-45C1-8043-DC22DDF7273D}" type="slidenum">
              <a:rPr lang="en-US" smtClean="0"/>
              <a:t>‹#›</a:t>
            </a:fld>
            <a:endParaRPr lang="en-US"/>
          </a:p>
        </p:txBody>
      </p:sp>
    </p:spTree>
    <p:extLst>
      <p:ext uri="{BB962C8B-B14F-4D97-AF65-F5344CB8AC3E}">
        <p14:creationId xmlns:p14="http://schemas.microsoft.com/office/powerpoint/2010/main" val="1919244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410C6D-98D6-51DB-C92B-C4DAEFB674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DBD170-CB5E-1D18-3899-48D7367C2F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3B67A2-9BB3-B6D6-1627-3F236738B071}"/>
              </a:ext>
            </a:extLst>
          </p:cNvPr>
          <p:cNvSpPr>
            <a:spLocks noGrp="1"/>
          </p:cNvSpPr>
          <p:nvPr>
            <p:ph type="dt" sz="half" idx="10"/>
          </p:nvPr>
        </p:nvSpPr>
        <p:spPr/>
        <p:txBody>
          <a:bodyPr/>
          <a:lstStyle/>
          <a:p>
            <a:fld id="{DF7FD820-AD14-4190-A6F3-9A344C66408D}" type="datetime1">
              <a:rPr lang="en-US" smtClean="0"/>
              <a:t>10/23/2024</a:t>
            </a:fld>
            <a:endParaRPr lang="en-US"/>
          </a:p>
        </p:txBody>
      </p:sp>
      <p:sp>
        <p:nvSpPr>
          <p:cNvPr id="5" name="Footer Placeholder 4">
            <a:extLst>
              <a:ext uri="{FF2B5EF4-FFF2-40B4-BE49-F238E27FC236}">
                <a16:creationId xmlns:a16="http://schemas.microsoft.com/office/drawing/2014/main" id="{C3D81D2D-BD9C-4FBF-12D8-7B88E00410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4095C5-380A-8FB3-5F98-CE0047348D04}"/>
              </a:ext>
            </a:extLst>
          </p:cNvPr>
          <p:cNvSpPr>
            <a:spLocks noGrp="1"/>
          </p:cNvSpPr>
          <p:nvPr>
            <p:ph type="sldNum" sz="quarter" idx="12"/>
          </p:nvPr>
        </p:nvSpPr>
        <p:spPr/>
        <p:txBody>
          <a:bodyPr/>
          <a:lstStyle/>
          <a:p>
            <a:fld id="{1E61BF7F-F920-45C1-8043-DC22DDF7273D}" type="slidenum">
              <a:rPr lang="en-US" smtClean="0"/>
              <a:t>‹#›</a:t>
            </a:fld>
            <a:endParaRPr lang="en-US"/>
          </a:p>
        </p:txBody>
      </p:sp>
    </p:spTree>
    <p:extLst>
      <p:ext uri="{BB962C8B-B14F-4D97-AF65-F5344CB8AC3E}">
        <p14:creationId xmlns:p14="http://schemas.microsoft.com/office/powerpoint/2010/main" val="1614836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80FD9-3F12-8699-C19B-B27E6329D2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F49FD4-0BFB-D77F-46BC-0FCBE94A5C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EBB172-466D-A9A4-BCB2-F9094C7C84E2}"/>
              </a:ext>
            </a:extLst>
          </p:cNvPr>
          <p:cNvSpPr>
            <a:spLocks noGrp="1"/>
          </p:cNvSpPr>
          <p:nvPr>
            <p:ph type="dt" sz="half" idx="10"/>
          </p:nvPr>
        </p:nvSpPr>
        <p:spPr/>
        <p:txBody>
          <a:bodyPr/>
          <a:lstStyle/>
          <a:p>
            <a:fld id="{43768276-6BED-493C-9C6C-B059896C3FA9}" type="datetime1">
              <a:rPr lang="en-US" smtClean="0"/>
              <a:t>10/23/2024</a:t>
            </a:fld>
            <a:endParaRPr lang="en-US"/>
          </a:p>
        </p:txBody>
      </p:sp>
      <p:sp>
        <p:nvSpPr>
          <p:cNvPr id="5" name="Footer Placeholder 4">
            <a:extLst>
              <a:ext uri="{FF2B5EF4-FFF2-40B4-BE49-F238E27FC236}">
                <a16:creationId xmlns:a16="http://schemas.microsoft.com/office/drawing/2014/main" id="{1555CCDD-2F1C-7E67-3B0B-461192E37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94CF73-1774-CCA4-8D46-6176269B5F31}"/>
              </a:ext>
            </a:extLst>
          </p:cNvPr>
          <p:cNvSpPr>
            <a:spLocks noGrp="1"/>
          </p:cNvSpPr>
          <p:nvPr>
            <p:ph type="sldNum" sz="quarter" idx="12"/>
          </p:nvPr>
        </p:nvSpPr>
        <p:spPr/>
        <p:txBody>
          <a:bodyPr/>
          <a:lstStyle/>
          <a:p>
            <a:fld id="{1E61BF7F-F920-45C1-8043-DC22DDF7273D}" type="slidenum">
              <a:rPr lang="en-US" smtClean="0"/>
              <a:t>‹#›</a:t>
            </a:fld>
            <a:endParaRPr lang="en-US"/>
          </a:p>
        </p:txBody>
      </p:sp>
    </p:spTree>
    <p:extLst>
      <p:ext uri="{BB962C8B-B14F-4D97-AF65-F5344CB8AC3E}">
        <p14:creationId xmlns:p14="http://schemas.microsoft.com/office/powerpoint/2010/main" val="710541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CB7A3-3E80-E92C-9A8E-C707455988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ABA2D8-7DC4-65CE-C19B-D103E0C9C2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C1D3E5-E3A4-45F9-B3CE-DAB893C91DF4}"/>
              </a:ext>
            </a:extLst>
          </p:cNvPr>
          <p:cNvSpPr>
            <a:spLocks noGrp="1"/>
          </p:cNvSpPr>
          <p:nvPr>
            <p:ph type="dt" sz="half" idx="10"/>
          </p:nvPr>
        </p:nvSpPr>
        <p:spPr/>
        <p:txBody>
          <a:bodyPr/>
          <a:lstStyle/>
          <a:p>
            <a:fld id="{B0F1D8A3-9768-44CA-A7F5-F7D44F239D70}" type="datetime1">
              <a:rPr lang="en-US" smtClean="0"/>
              <a:t>10/23/2024</a:t>
            </a:fld>
            <a:endParaRPr lang="en-US"/>
          </a:p>
        </p:txBody>
      </p:sp>
      <p:sp>
        <p:nvSpPr>
          <p:cNvPr id="5" name="Footer Placeholder 4">
            <a:extLst>
              <a:ext uri="{FF2B5EF4-FFF2-40B4-BE49-F238E27FC236}">
                <a16:creationId xmlns:a16="http://schemas.microsoft.com/office/drawing/2014/main" id="{E91E9BC1-C540-672E-25D2-F61E912026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008FCC-FF6A-E276-1FB3-776CB1BA2D28}"/>
              </a:ext>
            </a:extLst>
          </p:cNvPr>
          <p:cNvSpPr>
            <a:spLocks noGrp="1"/>
          </p:cNvSpPr>
          <p:nvPr>
            <p:ph type="sldNum" sz="quarter" idx="12"/>
          </p:nvPr>
        </p:nvSpPr>
        <p:spPr/>
        <p:txBody>
          <a:bodyPr/>
          <a:lstStyle/>
          <a:p>
            <a:fld id="{1E61BF7F-F920-45C1-8043-DC22DDF7273D}" type="slidenum">
              <a:rPr lang="en-US" smtClean="0"/>
              <a:t>‹#›</a:t>
            </a:fld>
            <a:endParaRPr lang="en-US"/>
          </a:p>
        </p:txBody>
      </p:sp>
    </p:spTree>
    <p:extLst>
      <p:ext uri="{BB962C8B-B14F-4D97-AF65-F5344CB8AC3E}">
        <p14:creationId xmlns:p14="http://schemas.microsoft.com/office/powerpoint/2010/main" val="1987548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8AC3-6800-108F-F3FE-1A8450A82F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52872A-97A9-3682-9F20-4FB03C5C2B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E7E895-088C-225D-F3E5-46D411098D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F07CCD-89D6-C40D-FB86-E669ADDA182A}"/>
              </a:ext>
            </a:extLst>
          </p:cNvPr>
          <p:cNvSpPr>
            <a:spLocks noGrp="1"/>
          </p:cNvSpPr>
          <p:nvPr>
            <p:ph type="dt" sz="half" idx="10"/>
          </p:nvPr>
        </p:nvSpPr>
        <p:spPr/>
        <p:txBody>
          <a:bodyPr/>
          <a:lstStyle/>
          <a:p>
            <a:fld id="{DD068AB0-BEE9-436A-A3C4-E78AD78D6497}" type="datetime1">
              <a:rPr lang="en-US" smtClean="0"/>
              <a:t>10/23/2024</a:t>
            </a:fld>
            <a:endParaRPr lang="en-US"/>
          </a:p>
        </p:txBody>
      </p:sp>
      <p:sp>
        <p:nvSpPr>
          <p:cNvPr id="6" name="Footer Placeholder 5">
            <a:extLst>
              <a:ext uri="{FF2B5EF4-FFF2-40B4-BE49-F238E27FC236}">
                <a16:creationId xmlns:a16="http://schemas.microsoft.com/office/drawing/2014/main" id="{C6CC066C-2B39-4823-3C18-DA2AD2EEEA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B10F2A-7F8A-7E8C-4206-CD3F6EFDA109}"/>
              </a:ext>
            </a:extLst>
          </p:cNvPr>
          <p:cNvSpPr>
            <a:spLocks noGrp="1"/>
          </p:cNvSpPr>
          <p:nvPr>
            <p:ph type="sldNum" sz="quarter" idx="12"/>
          </p:nvPr>
        </p:nvSpPr>
        <p:spPr/>
        <p:txBody>
          <a:bodyPr/>
          <a:lstStyle/>
          <a:p>
            <a:fld id="{1E61BF7F-F920-45C1-8043-DC22DDF7273D}" type="slidenum">
              <a:rPr lang="en-US" smtClean="0"/>
              <a:t>‹#›</a:t>
            </a:fld>
            <a:endParaRPr lang="en-US"/>
          </a:p>
        </p:txBody>
      </p:sp>
    </p:spTree>
    <p:extLst>
      <p:ext uri="{BB962C8B-B14F-4D97-AF65-F5344CB8AC3E}">
        <p14:creationId xmlns:p14="http://schemas.microsoft.com/office/powerpoint/2010/main" val="177850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36CA7-821F-CDCA-1285-8288A9B5F9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336EDB-8EF1-B575-7D76-0D1BA5DC68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AE3B96-A1A1-ECA2-51C0-6E051F54E6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87AD39-1A13-CD75-58ED-76596FA6A1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CAB395-6B6E-49A3-96BB-77B8D7FC6F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C94913-3660-F2A7-C2CC-67E846565F16}"/>
              </a:ext>
            </a:extLst>
          </p:cNvPr>
          <p:cNvSpPr>
            <a:spLocks noGrp="1"/>
          </p:cNvSpPr>
          <p:nvPr>
            <p:ph type="dt" sz="half" idx="10"/>
          </p:nvPr>
        </p:nvSpPr>
        <p:spPr/>
        <p:txBody>
          <a:bodyPr/>
          <a:lstStyle/>
          <a:p>
            <a:fld id="{EF35E268-7147-4180-9760-42FD35CD51E8}" type="datetime1">
              <a:rPr lang="en-US" smtClean="0"/>
              <a:t>10/23/2024</a:t>
            </a:fld>
            <a:endParaRPr lang="en-US"/>
          </a:p>
        </p:txBody>
      </p:sp>
      <p:sp>
        <p:nvSpPr>
          <p:cNvPr id="8" name="Footer Placeholder 7">
            <a:extLst>
              <a:ext uri="{FF2B5EF4-FFF2-40B4-BE49-F238E27FC236}">
                <a16:creationId xmlns:a16="http://schemas.microsoft.com/office/drawing/2014/main" id="{292CED66-5F0B-A20E-9D57-EA2DFFB633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5F6085-A499-80BB-62C9-08A39D9DBC94}"/>
              </a:ext>
            </a:extLst>
          </p:cNvPr>
          <p:cNvSpPr>
            <a:spLocks noGrp="1"/>
          </p:cNvSpPr>
          <p:nvPr>
            <p:ph type="sldNum" sz="quarter" idx="12"/>
          </p:nvPr>
        </p:nvSpPr>
        <p:spPr/>
        <p:txBody>
          <a:bodyPr/>
          <a:lstStyle/>
          <a:p>
            <a:fld id="{1E61BF7F-F920-45C1-8043-DC22DDF7273D}" type="slidenum">
              <a:rPr lang="en-US" smtClean="0"/>
              <a:t>‹#›</a:t>
            </a:fld>
            <a:endParaRPr lang="en-US"/>
          </a:p>
        </p:txBody>
      </p:sp>
    </p:spTree>
    <p:extLst>
      <p:ext uri="{BB962C8B-B14F-4D97-AF65-F5344CB8AC3E}">
        <p14:creationId xmlns:p14="http://schemas.microsoft.com/office/powerpoint/2010/main" val="1191121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55675-930F-49A8-8CBC-4CCBB7007B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683B56-EFB8-EE66-177C-80B05102388C}"/>
              </a:ext>
            </a:extLst>
          </p:cNvPr>
          <p:cNvSpPr>
            <a:spLocks noGrp="1"/>
          </p:cNvSpPr>
          <p:nvPr>
            <p:ph type="dt" sz="half" idx="10"/>
          </p:nvPr>
        </p:nvSpPr>
        <p:spPr/>
        <p:txBody>
          <a:bodyPr/>
          <a:lstStyle/>
          <a:p>
            <a:fld id="{D3F5247B-A160-41E5-BA51-B1C62A67735C}" type="datetime1">
              <a:rPr lang="en-US" smtClean="0"/>
              <a:t>10/23/2024</a:t>
            </a:fld>
            <a:endParaRPr lang="en-US"/>
          </a:p>
        </p:txBody>
      </p:sp>
      <p:sp>
        <p:nvSpPr>
          <p:cNvPr id="4" name="Footer Placeholder 3">
            <a:extLst>
              <a:ext uri="{FF2B5EF4-FFF2-40B4-BE49-F238E27FC236}">
                <a16:creationId xmlns:a16="http://schemas.microsoft.com/office/drawing/2014/main" id="{F5AB8ACD-C230-7C0E-6C4D-C5FD45F4D8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E9EACC-BA23-33AC-C83A-F713C26F5DD2}"/>
              </a:ext>
            </a:extLst>
          </p:cNvPr>
          <p:cNvSpPr>
            <a:spLocks noGrp="1"/>
          </p:cNvSpPr>
          <p:nvPr>
            <p:ph type="sldNum" sz="quarter" idx="12"/>
          </p:nvPr>
        </p:nvSpPr>
        <p:spPr/>
        <p:txBody>
          <a:bodyPr/>
          <a:lstStyle/>
          <a:p>
            <a:fld id="{1E61BF7F-F920-45C1-8043-DC22DDF7273D}" type="slidenum">
              <a:rPr lang="en-US" smtClean="0"/>
              <a:t>‹#›</a:t>
            </a:fld>
            <a:endParaRPr lang="en-US"/>
          </a:p>
        </p:txBody>
      </p:sp>
    </p:spTree>
    <p:extLst>
      <p:ext uri="{BB962C8B-B14F-4D97-AF65-F5344CB8AC3E}">
        <p14:creationId xmlns:p14="http://schemas.microsoft.com/office/powerpoint/2010/main" val="4242047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530049-4ADB-0261-12BD-E4BAD026EA2E}"/>
              </a:ext>
            </a:extLst>
          </p:cNvPr>
          <p:cNvSpPr>
            <a:spLocks noGrp="1"/>
          </p:cNvSpPr>
          <p:nvPr>
            <p:ph type="dt" sz="half" idx="10"/>
          </p:nvPr>
        </p:nvSpPr>
        <p:spPr/>
        <p:txBody>
          <a:bodyPr/>
          <a:lstStyle/>
          <a:p>
            <a:fld id="{AAB89521-17ED-44F7-BDEA-267A49AF82C7}" type="datetime1">
              <a:rPr lang="en-US" smtClean="0"/>
              <a:t>10/23/2024</a:t>
            </a:fld>
            <a:endParaRPr lang="en-US"/>
          </a:p>
        </p:txBody>
      </p:sp>
      <p:sp>
        <p:nvSpPr>
          <p:cNvPr id="3" name="Footer Placeholder 2">
            <a:extLst>
              <a:ext uri="{FF2B5EF4-FFF2-40B4-BE49-F238E27FC236}">
                <a16:creationId xmlns:a16="http://schemas.microsoft.com/office/drawing/2014/main" id="{B223A000-D441-8D52-A208-EE39DC2BA6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6FBCC9-D3D0-0723-B88C-A71F7333A482}"/>
              </a:ext>
            </a:extLst>
          </p:cNvPr>
          <p:cNvSpPr>
            <a:spLocks noGrp="1"/>
          </p:cNvSpPr>
          <p:nvPr>
            <p:ph type="sldNum" sz="quarter" idx="12"/>
          </p:nvPr>
        </p:nvSpPr>
        <p:spPr/>
        <p:txBody>
          <a:bodyPr/>
          <a:lstStyle/>
          <a:p>
            <a:fld id="{1E61BF7F-F920-45C1-8043-DC22DDF7273D}" type="slidenum">
              <a:rPr lang="en-US" smtClean="0"/>
              <a:t>‹#›</a:t>
            </a:fld>
            <a:endParaRPr lang="en-US"/>
          </a:p>
        </p:txBody>
      </p:sp>
    </p:spTree>
    <p:extLst>
      <p:ext uri="{BB962C8B-B14F-4D97-AF65-F5344CB8AC3E}">
        <p14:creationId xmlns:p14="http://schemas.microsoft.com/office/powerpoint/2010/main" val="2488271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E3099-8B81-FA54-6CE0-536C986002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5A792A-6F70-604A-670E-68B3C10170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AB921C-4C2F-9716-45DB-0CE82CA2E1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20E269-5640-9868-993F-769F96D3C54E}"/>
              </a:ext>
            </a:extLst>
          </p:cNvPr>
          <p:cNvSpPr>
            <a:spLocks noGrp="1"/>
          </p:cNvSpPr>
          <p:nvPr>
            <p:ph type="dt" sz="half" idx="10"/>
          </p:nvPr>
        </p:nvSpPr>
        <p:spPr/>
        <p:txBody>
          <a:bodyPr/>
          <a:lstStyle/>
          <a:p>
            <a:fld id="{9ECC677E-8D11-4BE9-B616-D9E30C2A9385}" type="datetime1">
              <a:rPr lang="en-US" smtClean="0"/>
              <a:t>10/23/2024</a:t>
            </a:fld>
            <a:endParaRPr lang="en-US"/>
          </a:p>
        </p:txBody>
      </p:sp>
      <p:sp>
        <p:nvSpPr>
          <p:cNvPr id="6" name="Footer Placeholder 5">
            <a:extLst>
              <a:ext uri="{FF2B5EF4-FFF2-40B4-BE49-F238E27FC236}">
                <a16:creationId xmlns:a16="http://schemas.microsoft.com/office/drawing/2014/main" id="{374A939E-5712-9F5E-EB45-C6962EA935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11B74-6FEC-B32C-C740-86209F9C181B}"/>
              </a:ext>
            </a:extLst>
          </p:cNvPr>
          <p:cNvSpPr>
            <a:spLocks noGrp="1"/>
          </p:cNvSpPr>
          <p:nvPr>
            <p:ph type="sldNum" sz="quarter" idx="12"/>
          </p:nvPr>
        </p:nvSpPr>
        <p:spPr/>
        <p:txBody>
          <a:bodyPr/>
          <a:lstStyle/>
          <a:p>
            <a:fld id="{1E61BF7F-F920-45C1-8043-DC22DDF7273D}" type="slidenum">
              <a:rPr lang="en-US" smtClean="0"/>
              <a:t>‹#›</a:t>
            </a:fld>
            <a:endParaRPr lang="en-US"/>
          </a:p>
        </p:txBody>
      </p:sp>
    </p:spTree>
    <p:extLst>
      <p:ext uri="{BB962C8B-B14F-4D97-AF65-F5344CB8AC3E}">
        <p14:creationId xmlns:p14="http://schemas.microsoft.com/office/powerpoint/2010/main" val="335510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81EC9-A56A-031D-6113-C441FB3F3B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54ADF4-91F1-C922-B83E-F96DF26212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C57F17-458D-667A-A28E-82DB4ECEB3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982F51-9B98-E3E8-69D0-05155CE9A335}"/>
              </a:ext>
            </a:extLst>
          </p:cNvPr>
          <p:cNvSpPr>
            <a:spLocks noGrp="1"/>
          </p:cNvSpPr>
          <p:nvPr>
            <p:ph type="dt" sz="half" idx="10"/>
          </p:nvPr>
        </p:nvSpPr>
        <p:spPr/>
        <p:txBody>
          <a:bodyPr/>
          <a:lstStyle/>
          <a:p>
            <a:fld id="{4A15A270-019C-4663-8441-16AE4B02E78C}" type="datetime1">
              <a:rPr lang="en-US" smtClean="0"/>
              <a:t>10/23/2024</a:t>
            </a:fld>
            <a:endParaRPr lang="en-US"/>
          </a:p>
        </p:txBody>
      </p:sp>
      <p:sp>
        <p:nvSpPr>
          <p:cNvPr id="6" name="Footer Placeholder 5">
            <a:extLst>
              <a:ext uri="{FF2B5EF4-FFF2-40B4-BE49-F238E27FC236}">
                <a16:creationId xmlns:a16="http://schemas.microsoft.com/office/drawing/2014/main" id="{F83555EC-2BAA-3450-4BAB-AFF921F0BC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21C3CD-2DD4-15C1-05BB-100F102C1A47}"/>
              </a:ext>
            </a:extLst>
          </p:cNvPr>
          <p:cNvSpPr>
            <a:spLocks noGrp="1"/>
          </p:cNvSpPr>
          <p:nvPr>
            <p:ph type="sldNum" sz="quarter" idx="12"/>
          </p:nvPr>
        </p:nvSpPr>
        <p:spPr/>
        <p:txBody>
          <a:bodyPr/>
          <a:lstStyle/>
          <a:p>
            <a:fld id="{1E61BF7F-F920-45C1-8043-DC22DDF7273D}" type="slidenum">
              <a:rPr lang="en-US" smtClean="0"/>
              <a:t>‹#›</a:t>
            </a:fld>
            <a:endParaRPr lang="en-US"/>
          </a:p>
        </p:txBody>
      </p:sp>
    </p:spTree>
    <p:extLst>
      <p:ext uri="{BB962C8B-B14F-4D97-AF65-F5344CB8AC3E}">
        <p14:creationId xmlns:p14="http://schemas.microsoft.com/office/powerpoint/2010/main" val="4157329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6B58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AFB424-9AB7-35E9-E28F-8995389505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BABC8C-B8BA-376D-128B-27376797C0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C7E21C-6D32-D0F7-BE12-FDC8207443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C25EE6-E3FA-4721-BDE7-2CE3B4BC8E4E}" type="datetime1">
              <a:rPr lang="en-US" smtClean="0"/>
              <a:t>10/23/2024</a:t>
            </a:fld>
            <a:endParaRPr lang="en-US"/>
          </a:p>
        </p:txBody>
      </p:sp>
      <p:sp>
        <p:nvSpPr>
          <p:cNvPr id="5" name="Footer Placeholder 4">
            <a:extLst>
              <a:ext uri="{FF2B5EF4-FFF2-40B4-BE49-F238E27FC236}">
                <a16:creationId xmlns:a16="http://schemas.microsoft.com/office/drawing/2014/main" id="{34A66F9F-C92F-D067-DDB0-5CD60D69A4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66A82D-0B36-7579-9D78-2D67928D0E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61BF7F-F920-45C1-8043-DC22DDF7273D}" type="slidenum">
              <a:rPr lang="en-US" smtClean="0"/>
              <a:t>‹#›</a:t>
            </a:fld>
            <a:endParaRPr lang="en-US"/>
          </a:p>
        </p:txBody>
      </p:sp>
    </p:spTree>
    <p:extLst>
      <p:ext uri="{BB962C8B-B14F-4D97-AF65-F5344CB8AC3E}">
        <p14:creationId xmlns:p14="http://schemas.microsoft.com/office/powerpoint/2010/main" val="3957393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5.png"/><Relationship Id="rId21" Type="http://schemas.openxmlformats.org/officeDocument/2006/relationships/diagramQuickStyle" Target="../diagrams/quickStyle4.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image" Target="../media/image3.png"/><Relationship Id="rId16" Type="http://schemas.openxmlformats.org/officeDocument/2006/relationships/diagramQuickStyle" Target="../diagrams/quickStyle3.xml"/><Relationship Id="rId20" Type="http://schemas.openxmlformats.org/officeDocument/2006/relationships/diagramLayout" Target="../diagrams/layout4.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24" Type="http://schemas.openxmlformats.org/officeDocument/2006/relationships/image" Target="../media/image6.jpg"/><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10" Type="http://schemas.openxmlformats.org/officeDocument/2006/relationships/diagramLayout" Target="../diagrams/layout2.xml"/><Relationship Id="rId19" Type="http://schemas.openxmlformats.org/officeDocument/2006/relationships/diagramData" Target="../diagrams/data4.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package" Target="../embeddings/Microsoft_Excel_Worksheet.xlsx"/></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AA97C91-4361-2E22-2A10-38FEBEBCA054}"/>
              </a:ext>
            </a:extLst>
          </p:cNvPr>
          <p:cNvSpPr>
            <a:spLocks noGrp="1"/>
          </p:cNvSpPr>
          <p:nvPr>
            <p:ph type="subTitle" idx="1"/>
          </p:nvPr>
        </p:nvSpPr>
        <p:spPr>
          <a:xfrm>
            <a:off x="0" y="4632263"/>
            <a:ext cx="12192000" cy="2225737"/>
          </a:xfrm>
          <a:solidFill>
            <a:srgbClr val="74762C"/>
          </a:solidFill>
        </p:spPr>
        <p:txBody>
          <a:bodyPr/>
          <a:lstStyle/>
          <a:p>
            <a:r>
              <a:rPr lang="en-US" dirty="0">
                <a:solidFill>
                  <a:srgbClr val="74762C"/>
                </a:solidFill>
              </a:rPr>
              <a:t>.</a:t>
            </a:r>
          </a:p>
        </p:txBody>
      </p:sp>
      <p:pic>
        <p:nvPicPr>
          <p:cNvPr id="4" name="Picture 3">
            <a:extLst>
              <a:ext uri="{FF2B5EF4-FFF2-40B4-BE49-F238E27FC236}">
                <a16:creationId xmlns:a16="http://schemas.microsoft.com/office/drawing/2014/main" id="{158EAC0D-FB60-9BD2-C8E5-AEAB78BE34A5}"/>
              </a:ext>
            </a:extLst>
          </p:cNvPr>
          <p:cNvPicPr>
            <a:picLocks noChangeAspect="1"/>
          </p:cNvPicPr>
          <p:nvPr/>
        </p:nvPicPr>
        <p:blipFill>
          <a:blip r:embed="rId2"/>
          <a:stretch>
            <a:fillRect/>
          </a:stretch>
        </p:blipFill>
        <p:spPr>
          <a:xfrm>
            <a:off x="259691" y="185012"/>
            <a:ext cx="3481118" cy="3554276"/>
          </a:xfrm>
          <a:prstGeom prst="rect">
            <a:avLst/>
          </a:prstGeom>
        </p:spPr>
      </p:pic>
      <p:sp>
        <p:nvSpPr>
          <p:cNvPr id="5" name="Title 1">
            <a:extLst>
              <a:ext uri="{FF2B5EF4-FFF2-40B4-BE49-F238E27FC236}">
                <a16:creationId xmlns:a16="http://schemas.microsoft.com/office/drawing/2014/main" id="{D397F36A-8803-F5D9-1450-B70E5D312A20}"/>
              </a:ext>
            </a:extLst>
          </p:cNvPr>
          <p:cNvSpPr txBox="1">
            <a:spLocks/>
          </p:cNvSpPr>
          <p:nvPr/>
        </p:nvSpPr>
        <p:spPr>
          <a:xfrm>
            <a:off x="4270920" y="569975"/>
            <a:ext cx="7562492" cy="34104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8000" b="1" i="0" u="none" strike="noStrike" kern="1200" cap="none" spc="0" normalizeH="0" baseline="0" noProof="0">
                <a:ln>
                  <a:noFill/>
                </a:ln>
                <a:solidFill>
                  <a:srgbClr val="002060"/>
                </a:solidFill>
                <a:effectLst/>
                <a:uLnTx/>
                <a:uFillTx/>
                <a:latin typeface="Century Gothic" panose="020B0502020202020204"/>
                <a:ea typeface="+mj-ea"/>
                <a:cs typeface="+mj-cs"/>
              </a:rPr>
              <a:t>O</a:t>
            </a:r>
            <a:r>
              <a:rPr kumimoji="0" lang="en-US" sz="8000" b="0" i="0" u="none" strike="noStrike" kern="1200" cap="none" spc="0" normalizeH="0" baseline="0" noProof="0">
                <a:ln>
                  <a:noFill/>
                </a:ln>
                <a:solidFill>
                  <a:srgbClr val="002060"/>
                </a:solidFill>
                <a:effectLst/>
                <a:uLnTx/>
                <a:uFillTx/>
                <a:latin typeface="Century Gothic" panose="020B0502020202020204"/>
                <a:ea typeface="+mj-ea"/>
                <a:cs typeface="+mj-cs"/>
              </a:rPr>
              <a:t>ffice of the </a:t>
            </a:r>
            <a:br>
              <a:rPr kumimoji="0" lang="en-US" sz="8000" b="0" i="0" u="none" strike="noStrike" kern="1200" cap="none" spc="0" normalizeH="0" baseline="0" noProof="0">
                <a:ln>
                  <a:noFill/>
                </a:ln>
                <a:solidFill>
                  <a:srgbClr val="002060"/>
                </a:solidFill>
                <a:effectLst/>
                <a:uLnTx/>
                <a:uFillTx/>
                <a:latin typeface="Century Gothic" panose="020B0502020202020204"/>
                <a:ea typeface="+mj-ea"/>
                <a:cs typeface="+mj-cs"/>
              </a:rPr>
            </a:br>
            <a:r>
              <a:rPr kumimoji="0" lang="en-US" sz="8000" b="1" i="0" u="none" strike="noStrike" kern="1200" cap="none" spc="0" normalizeH="0" baseline="0" noProof="0">
                <a:ln>
                  <a:noFill/>
                </a:ln>
                <a:solidFill>
                  <a:srgbClr val="002060"/>
                </a:solidFill>
                <a:effectLst/>
                <a:uLnTx/>
                <a:uFillTx/>
                <a:latin typeface="Century Gothic" panose="020B0502020202020204"/>
                <a:ea typeface="+mj-ea"/>
                <a:cs typeface="+mj-cs"/>
              </a:rPr>
              <a:t>M</a:t>
            </a:r>
            <a:r>
              <a:rPr kumimoji="0" lang="en-US" sz="8000" b="0" i="0" u="none" strike="noStrike" kern="1200" cap="none" spc="0" normalizeH="0" baseline="0" noProof="0">
                <a:ln>
                  <a:noFill/>
                </a:ln>
                <a:solidFill>
                  <a:srgbClr val="002060"/>
                </a:solidFill>
                <a:effectLst/>
                <a:uLnTx/>
                <a:uFillTx/>
                <a:latin typeface="Century Gothic" panose="020B0502020202020204"/>
                <a:ea typeface="+mj-ea"/>
                <a:cs typeface="+mj-cs"/>
              </a:rPr>
              <a:t>arijuana </a:t>
            </a:r>
            <a:r>
              <a:rPr kumimoji="0" lang="en-US" sz="8000" b="1" i="0" u="none" strike="noStrike" kern="1200" cap="none" spc="0" normalizeH="0" baseline="0" noProof="0">
                <a:ln>
                  <a:noFill/>
                </a:ln>
                <a:solidFill>
                  <a:srgbClr val="002060"/>
                </a:solidFill>
                <a:effectLst/>
                <a:uLnTx/>
                <a:uFillTx/>
                <a:latin typeface="Century Gothic" panose="020B0502020202020204"/>
                <a:ea typeface="+mj-ea"/>
                <a:cs typeface="+mj-cs"/>
              </a:rPr>
              <a:t>C</a:t>
            </a:r>
            <a:r>
              <a:rPr kumimoji="0" lang="en-US" sz="8000" b="0" i="0" u="none" strike="noStrike" kern="1200" cap="none" spc="0" normalizeH="0" baseline="0" noProof="0">
                <a:ln>
                  <a:noFill/>
                </a:ln>
                <a:solidFill>
                  <a:srgbClr val="002060"/>
                </a:solidFill>
                <a:effectLst/>
                <a:uLnTx/>
                <a:uFillTx/>
                <a:latin typeface="Century Gothic" panose="020B0502020202020204"/>
                <a:ea typeface="+mj-ea"/>
                <a:cs typeface="+mj-cs"/>
              </a:rPr>
              <a:t>ommissioner</a:t>
            </a:r>
          </a:p>
        </p:txBody>
      </p:sp>
      <p:sp>
        <p:nvSpPr>
          <p:cNvPr id="6" name="Subtitle 2">
            <a:extLst>
              <a:ext uri="{FF2B5EF4-FFF2-40B4-BE49-F238E27FC236}">
                <a16:creationId xmlns:a16="http://schemas.microsoft.com/office/drawing/2014/main" id="{BA2220A0-8DA8-A15B-A3AD-46037333A2EE}"/>
              </a:ext>
            </a:extLst>
          </p:cNvPr>
          <p:cNvSpPr txBox="1">
            <a:spLocks/>
          </p:cNvSpPr>
          <p:nvPr/>
        </p:nvSpPr>
        <p:spPr>
          <a:xfrm>
            <a:off x="685800" y="4873424"/>
            <a:ext cx="4628071" cy="1544629"/>
          </a:xfrm>
          <a:prstGeom prst="rect">
            <a:avLst/>
          </a:prstGeom>
        </p:spPr>
        <p:txBody>
          <a:bodyPr vert="horz" lIns="91440" tIns="45720" rIns="91440" bIns="45720" rtlCol="0" anchor="ctr">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A53010"/>
              </a:buClr>
              <a:buSzTx/>
              <a:buFont typeface="Wingdings 3" charset="2"/>
              <a:buNone/>
              <a:tabLst/>
              <a:defRPr/>
            </a:pPr>
            <a:r>
              <a:rPr lang="en-US" sz="2000" dirty="0">
                <a:solidFill>
                  <a:sysClr val="window" lastClr="FFFFFF"/>
                </a:solidFill>
                <a:latin typeface="Century Gothic" panose="020B0502020202020204"/>
              </a:rPr>
              <a:t>October</a:t>
            </a:r>
            <a:r>
              <a:rPr kumimoji="0" lang="en-US" sz="2000" b="0" i="0" u="none" strike="noStrike" kern="1200" cap="none" spc="0" normalizeH="0" baseline="0" noProof="0" dirty="0">
                <a:ln>
                  <a:noFill/>
                </a:ln>
                <a:solidFill>
                  <a:sysClr val="window" lastClr="FFFFFF"/>
                </a:solidFill>
                <a:effectLst/>
                <a:uLnTx/>
                <a:uFillTx/>
                <a:latin typeface="Century Gothic" panose="020B0502020202020204"/>
                <a:ea typeface="+mn-ea"/>
                <a:cs typeface="+mn-cs"/>
              </a:rPr>
              <a:t> 23, 2024</a:t>
            </a:r>
          </a:p>
          <a:p>
            <a:pPr marL="0" marR="0" lvl="0" indent="0" algn="l" defTabSz="457200" rtl="0" eaLnBrk="1" fontAlgn="auto" latinLnBrk="0" hangingPunct="1">
              <a:lnSpc>
                <a:spcPct val="100000"/>
              </a:lnSpc>
              <a:spcBef>
                <a:spcPts val="1000"/>
              </a:spcBef>
              <a:spcAft>
                <a:spcPts val="0"/>
              </a:spcAft>
              <a:buClr>
                <a:srgbClr val="A53010"/>
              </a:buClr>
              <a:buSzTx/>
              <a:buFont typeface="Wingdings 3" charset="2"/>
              <a:buNone/>
              <a:tabLst/>
              <a:defRPr/>
            </a:pPr>
            <a:r>
              <a:rPr kumimoji="0" lang="en-US" sz="2000" b="0" i="0" u="none" strike="noStrike" kern="1200" cap="none" spc="0" normalizeH="0" baseline="0" noProof="0" dirty="0">
                <a:ln>
                  <a:noFill/>
                </a:ln>
                <a:solidFill>
                  <a:sysClr val="window" lastClr="FFFFFF"/>
                </a:solidFill>
                <a:effectLst/>
                <a:uLnTx/>
                <a:uFillTx/>
                <a:latin typeface="Century Gothic" panose="020B0502020202020204"/>
                <a:ea typeface="+mn-ea"/>
                <a:cs typeface="+mn-cs"/>
              </a:rPr>
              <a:t>Commissioner Rob Coupe</a:t>
            </a:r>
          </a:p>
        </p:txBody>
      </p:sp>
      <p:sp>
        <p:nvSpPr>
          <p:cNvPr id="2" name="TextBox 1">
            <a:extLst>
              <a:ext uri="{FF2B5EF4-FFF2-40B4-BE49-F238E27FC236}">
                <a16:creationId xmlns:a16="http://schemas.microsoft.com/office/drawing/2014/main" id="{86B1597B-E0C2-FA42-7595-6376E8D873FD}"/>
              </a:ext>
            </a:extLst>
          </p:cNvPr>
          <p:cNvSpPr txBox="1"/>
          <p:nvPr/>
        </p:nvSpPr>
        <p:spPr>
          <a:xfrm>
            <a:off x="7371184" y="5699086"/>
            <a:ext cx="451709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pperplate Gothic Bold" panose="020E0705020206020404" pitchFamily="34" charset="0"/>
                <a:ea typeface="+mn-ea"/>
                <a:cs typeface="+mn-cs"/>
              </a:rPr>
              <a:t>Community Development &amp; Urban Planning Committee</a:t>
            </a:r>
          </a:p>
        </p:txBody>
      </p:sp>
      <p:pic>
        <p:nvPicPr>
          <p:cNvPr id="8" name="Picture 7">
            <a:extLst>
              <a:ext uri="{FF2B5EF4-FFF2-40B4-BE49-F238E27FC236}">
                <a16:creationId xmlns:a16="http://schemas.microsoft.com/office/drawing/2014/main" id="{437327FD-5267-033A-85BB-57E898806D52}"/>
              </a:ext>
            </a:extLst>
          </p:cNvPr>
          <p:cNvPicPr>
            <a:picLocks noChangeAspect="1"/>
          </p:cNvPicPr>
          <p:nvPr/>
        </p:nvPicPr>
        <p:blipFill>
          <a:blip r:embed="rId3"/>
          <a:stretch>
            <a:fillRect/>
          </a:stretch>
        </p:blipFill>
        <p:spPr>
          <a:xfrm>
            <a:off x="5653382" y="4893116"/>
            <a:ext cx="6234899" cy="960127"/>
          </a:xfrm>
          <a:prstGeom prst="rect">
            <a:avLst/>
          </a:prstGeom>
        </p:spPr>
      </p:pic>
    </p:spTree>
    <p:extLst>
      <p:ext uri="{BB962C8B-B14F-4D97-AF65-F5344CB8AC3E}">
        <p14:creationId xmlns:p14="http://schemas.microsoft.com/office/powerpoint/2010/main" val="3882322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D9CC0B-E3A0-89E9-841C-EB918F996D5F}"/>
              </a:ext>
            </a:extLst>
          </p:cNvPr>
          <p:cNvPicPr>
            <a:picLocks noChangeAspect="1"/>
          </p:cNvPicPr>
          <p:nvPr/>
        </p:nvPicPr>
        <p:blipFill>
          <a:blip r:embed="rId2"/>
          <a:stretch>
            <a:fillRect/>
          </a:stretch>
        </p:blipFill>
        <p:spPr>
          <a:xfrm>
            <a:off x="0" y="6143624"/>
            <a:ext cx="12192000" cy="726835"/>
          </a:xfrm>
          <a:prstGeom prst="rect">
            <a:avLst/>
          </a:prstGeom>
        </p:spPr>
      </p:pic>
      <p:sp>
        <p:nvSpPr>
          <p:cNvPr id="2" name="Title 1">
            <a:extLst>
              <a:ext uri="{FF2B5EF4-FFF2-40B4-BE49-F238E27FC236}">
                <a16:creationId xmlns:a16="http://schemas.microsoft.com/office/drawing/2014/main" id="{02AE3300-4D54-F021-DF55-11B32B2C7DC2}"/>
              </a:ext>
            </a:extLst>
          </p:cNvPr>
          <p:cNvSpPr>
            <a:spLocks noGrp="1"/>
          </p:cNvSpPr>
          <p:nvPr>
            <p:ph type="title"/>
          </p:nvPr>
        </p:nvSpPr>
        <p:spPr>
          <a:xfrm>
            <a:off x="436064" y="278859"/>
            <a:ext cx="10515600" cy="1325563"/>
          </a:xfrm>
        </p:spPr>
        <p:txBody>
          <a:bodyPr>
            <a:normAutofit/>
          </a:bodyPr>
          <a:lstStyle/>
          <a:p>
            <a:r>
              <a:rPr lang="en-US" sz="3600" b="1" dirty="0">
                <a:latin typeface="Century Gothic" panose="020B0502020202020204" pitchFamily="34" charset="0"/>
              </a:rPr>
              <a:t>Focus on Retail Licenses – New Castle County</a:t>
            </a:r>
          </a:p>
        </p:txBody>
      </p:sp>
      <p:sp>
        <p:nvSpPr>
          <p:cNvPr id="3" name="Content Placeholder 2">
            <a:extLst>
              <a:ext uri="{FF2B5EF4-FFF2-40B4-BE49-F238E27FC236}">
                <a16:creationId xmlns:a16="http://schemas.microsoft.com/office/drawing/2014/main" id="{DDDDAF9A-ABE2-C7B0-27B2-A8BD5EE70A6A}"/>
              </a:ext>
            </a:extLst>
          </p:cNvPr>
          <p:cNvSpPr>
            <a:spLocks noGrp="1"/>
          </p:cNvSpPr>
          <p:nvPr>
            <p:ph idx="1"/>
          </p:nvPr>
        </p:nvSpPr>
        <p:spPr>
          <a:xfrm>
            <a:off x="0" y="1168906"/>
            <a:ext cx="12192000" cy="4974716"/>
          </a:xfrm>
        </p:spPr>
        <p:txBody>
          <a:bodyPr>
            <a:normAutofit lnSpcReduction="10000"/>
          </a:bodyPr>
          <a:lstStyle/>
          <a:p>
            <a:pPr marL="457200" marR="0" lvl="1" indent="0">
              <a:lnSpc>
                <a:spcPct val="107000"/>
              </a:lnSpc>
              <a:spcBef>
                <a:spcPts val="0"/>
              </a:spcBef>
              <a:spcAft>
                <a:spcPts val="0"/>
              </a:spcAft>
              <a:buNone/>
            </a:pP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800" b="1" kern="100" dirty="0">
                <a:latin typeface="Calibri" panose="020F0502020204030204" pitchFamily="34" charset="0"/>
                <a:ea typeface="Calibri" panose="020F0502020204030204" pitchFamily="34" charset="0"/>
                <a:cs typeface="Times New Roman" panose="02020603050405020304" pitchFamily="18" charset="0"/>
              </a:rPr>
              <a:t>Available Retail Licenses in New Castle County: 14 Marijuana Retail Store Licenses (7 Social Equity Retail and 7 Open License Retail)</a:t>
            </a:r>
          </a:p>
          <a:p>
            <a:pPr marL="457200" marR="0" lvl="1" indent="0">
              <a:lnSpc>
                <a:spcPct val="107000"/>
              </a:lnSpc>
              <a:spcBef>
                <a:spcPts val="0"/>
              </a:spcBef>
              <a:spcAft>
                <a:spcPts val="0"/>
              </a:spcAft>
              <a:buNone/>
            </a:pPr>
            <a:endParaRPr lang="en-US" sz="2800" b="1" kern="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800" b="1" kern="100" dirty="0">
                <a:latin typeface="Calibri" panose="020F0502020204030204" pitchFamily="34" charset="0"/>
                <a:ea typeface="Calibri" panose="020F0502020204030204" pitchFamily="34" charset="0"/>
                <a:cs typeface="Times New Roman" panose="02020603050405020304" pitchFamily="18" charset="0"/>
              </a:rPr>
              <a:t>Marijuana Retail Store Conversion Licenses approved in New Castle County:	  </a:t>
            </a:r>
            <a:r>
              <a:rPr lang="en-US" sz="2800"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Not open yet for Adult Use</a:t>
            </a:r>
          </a:p>
          <a:p>
            <a:pPr marL="1200150" lvl="2" indent="-285750">
              <a:lnSpc>
                <a:spcPct val="107000"/>
              </a:lnSpc>
              <a:spcBef>
                <a:spcPts val="0"/>
              </a:spcBef>
              <a:buFont typeface="Courier New" panose="02070309020205020404" pitchFamily="49" charset="0"/>
              <a:buChar char="o"/>
            </a:pPr>
            <a:r>
              <a:rPr lang="en-US" sz="2400" b="1" kern="100" dirty="0">
                <a:latin typeface="Calibri" panose="020F0502020204030204" pitchFamily="34" charset="0"/>
                <a:ea typeface="Calibri" panose="020F0502020204030204" pitchFamily="34" charset="0"/>
                <a:cs typeface="Times New Roman" panose="02020603050405020304" pitchFamily="18" charset="0"/>
              </a:rPr>
              <a:t>Conversion Licenses – Medical Marijuana Program:  There are 5 approved conversion licensed retail locations in New Castle County.  None are within the Wilmington City limits.  There are 4 locations near Wilmington</a:t>
            </a:r>
          </a:p>
          <a:p>
            <a:pPr marL="742950" marR="0" lvl="1" indent="-285750">
              <a:lnSpc>
                <a:spcPct val="107000"/>
              </a:lnSpc>
              <a:spcBef>
                <a:spcPts val="0"/>
              </a:spcBef>
              <a:spcAft>
                <a:spcPts val="0"/>
              </a:spcAft>
              <a:buFont typeface="Courier New" panose="02070309020205020404" pitchFamily="49" charset="0"/>
              <a:buChar char="o"/>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Columbia Care 5608 Concord Pike, Wilmington DE 19803</a:t>
            </a:r>
          </a:p>
          <a:p>
            <a:pPr marL="742950" marR="0" lvl="1" indent="-285750">
              <a:lnSpc>
                <a:spcPct val="107000"/>
              </a:lnSpc>
              <a:spcBef>
                <a:spcPts val="0"/>
              </a:spcBef>
              <a:spcAft>
                <a:spcPts val="0"/>
              </a:spcAft>
              <a:buFont typeface="Courier New" panose="02070309020205020404" pitchFamily="49" charset="0"/>
              <a:buChar char="o"/>
            </a:pPr>
            <a:r>
              <a:rPr lang="en-US" sz="2000" b="1" kern="100" dirty="0">
                <a:latin typeface="Calibri" panose="020F0502020204030204" pitchFamily="34" charset="0"/>
                <a:ea typeface="Calibri" panose="020F0502020204030204" pitchFamily="34" charset="0"/>
                <a:cs typeface="Times New Roman" panose="02020603050405020304" pitchFamily="18" charset="0"/>
              </a:rPr>
              <a:t>First State Compassion 37 </a:t>
            </a:r>
            <a:r>
              <a:rPr lang="en-US" sz="2000" b="1" kern="100" dirty="0" err="1">
                <a:latin typeface="Calibri" panose="020F0502020204030204" pitchFamily="34" charset="0"/>
                <a:ea typeface="Calibri" panose="020F0502020204030204" pitchFamily="34" charset="0"/>
                <a:cs typeface="Times New Roman" panose="02020603050405020304" pitchFamily="18" charset="0"/>
              </a:rPr>
              <a:t>Germay</a:t>
            </a:r>
            <a:r>
              <a:rPr lang="en-US" sz="2000" b="1" kern="100" dirty="0">
                <a:latin typeface="Calibri" panose="020F0502020204030204" pitchFamily="34" charset="0"/>
                <a:ea typeface="Calibri" panose="020F0502020204030204" pitchFamily="34" charset="0"/>
                <a:cs typeface="Times New Roman" panose="02020603050405020304" pitchFamily="18" charset="0"/>
              </a:rPr>
              <a:t> Drive, Wilmington, DE 19804</a:t>
            </a:r>
          </a:p>
          <a:p>
            <a:pPr marL="742950" marR="0" lvl="1" indent="-285750">
              <a:lnSpc>
                <a:spcPct val="107000"/>
              </a:lnSpc>
              <a:spcBef>
                <a:spcPts val="0"/>
              </a:spcBef>
              <a:spcAft>
                <a:spcPts val="0"/>
              </a:spcAft>
              <a:buFont typeface="Courier New" panose="02070309020205020404" pitchFamily="49" charset="0"/>
              <a:buChar char="o"/>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Field Supply 4555 Kirkwood Hwy. Wilmington, DE 19808</a:t>
            </a:r>
          </a:p>
          <a:p>
            <a:pPr marL="742950" marR="0" lvl="1" indent="-285750">
              <a:lnSpc>
                <a:spcPct val="107000"/>
              </a:lnSpc>
              <a:spcBef>
                <a:spcPts val="0"/>
              </a:spcBef>
              <a:spcAft>
                <a:spcPts val="0"/>
              </a:spcAft>
              <a:buFont typeface="Courier New" panose="02070309020205020404" pitchFamily="49" charset="0"/>
              <a:buChar char="o"/>
            </a:pPr>
            <a:r>
              <a:rPr lang="en-US" sz="2000" b="1" kern="100" dirty="0">
                <a:latin typeface="Calibri" panose="020F0502020204030204" pitchFamily="34" charset="0"/>
                <a:ea typeface="Calibri" panose="020F0502020204030204" pitchFamily="34" charset="0"/>
                <a:cs typeface="Times New Roman" panose="02020603050405020304" pitchFamily="18" charset="0"/>
              </a:rPr>
              <a:t>The Farm 240 S. Dupont Hwy New Castle, DE 19720</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2873813-3DC0-A61E-E2E4-8D0E4A4156A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1BF7F-F920-45C1-8043-DC22DDF727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Content Placeholder 4">
            <a:extLst>
              <a:ext uri="{FF2B5EF4-FFF2-40B4-BE49-F238E27FC236}">
                <a16:creationId xmlns:a16="http://schemas.microsoft.com/office/drawing/2014/main" id="{8665558A-6FC7-C118-AC8C-E2E1354EF756}"/>
              </a:ext>
            </a:extLst>
          </p:cNvPr>
          <p:cNvPicPr>
            <a:picLocks noChangeAspect="1"/>
          </p:cNvPicPr>
          <p:nvPr/>
        </p:nvPicPr>
        <p:blipFill>
          <a:blip r:embed="rId3"/>
          <a:stretch>
            <a:fillRect/>
          </a:stretch>
        </p:blipFill>
        <p:spPr>
          <a:xfrm>
            <a:off x="136849" y="6207825"/>
            <a:ext cx="598431" cy="598431"/>
          </a:xfrm>
          <a:prstGeom prst="rect">
            <a:avLst/>
          </a:prstGeom>
        </p:spPr>
      </p:pic>
    </p:spTree>
    <p:extLst>
      <p:ext uri="{BB962C8B-B14F-4D97-AF65-F5344CB8AC3E}">
        <p14:creationId xmlns:p14="http://schemas.microsoft.com/office/powerpoint/2010/main" val="1909649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636346-D01B-067D-E2C1-32AC92069B3E}"/>
              </a:ext>
            </a:extLst>
          </p:cNvPr>
          <p:cNvPicPr>
            <a:picLocks noChangeAspect="1"/>
          </p:cNvPicPr>
          <p:nvPr/>
        </p:nvPicPr>
        <p:blipFill>
          <a:blip r:embed="rId3"/>
          <a:stretch>
            <a:fillRect/>
          </a:stretch>
        </p:blipFill>
        <p:spPr>
          <a:xfrm>
            <a:off x="0" y="5671816"/>
            <a:ext cx="12192000" cy="1231641"/>
          </a:xfrm>
          <a:prstGeom prst="rect">
            <a:avLst/>
          </a:prstGeom>
        </p:spPr>
      </p:pic>
      <p:sp>
        <p:nvSpPr>
          <p:cNvPr id="2" name="Title 1">
            <a:extLst>
              <a:ext uri="{FF2B5EF4-FFF2-40B4-BE49-F238E27FC236}">
                <a16:creationId xmlns:a16="http://schemas.microsoft.com/office/drawing/2014/main" id="{A76D5050-D3F2-472A-A08B-60A66D1754EE}"/>
              </a:ext>
            </a:extLst>
          </p:cNvPr>
          <p:cNvSpPr>
            <a:spLocks noGrp="1"/>
          </p:cNvSpPr>
          <p:nvPr>
            <p:ph type="title"/>
          </p:nvPr>
        </p:nvSpPr>
        <p:spPr>
          <a:xfrm>
            <a:off x="623151" y="69173"/>
            <a:ext cx="9708626" cy="1259894"/>
          </a:xfrm>
        </p:spPr>
        <p:txBody>
          <a:bodyPr vert="horz" lIns="91440" tIns="45720" rIns="91440" bIns="45720" rtlCol="0" anchor="t">
            <a:normAutofit/>
          </a:bodyPr>
          <a:lstStyle/>
          <a:p>
            <a:r>
              <a:rPr lang="en-US" b="1" dirty="0">
                <a:latin typeface="Century Gothic" panose="020B0502020202020204" pitchFamily="34" charset="0"/>
              </a:rPr>
              <a:t>Medical Marijuana Program (MMP)</a:t>
            </a:r>
          </a:p>
        </p:txBody>
      </p:sp>
      <p:pic>
        <p:nvPicPr>
          <p:cNvPr id="10" name="Content Placeholder 9">
            <a:extLst>
              <a:ext uri="{FF2B5EF4-FFF2-40B4-BE49-F238E27FC236}">
                <a16:creationId xmlns:a16="http://schemas.microsoft.com/office/drawing/2014/main" id="{50B4FD07-E80F-5ED7-07E3-C04071634F7F}"/>
              </a:ext>
            </a:extLst>
          </p:cNvPr>
          <p:cNvPicPr>
            <a:picLocks noGrp="1" noChangeAspect="1"/>
          </p:cNvPicPr>
          <p:nvPr>
            <p:ph sz="half" idx="2"/>
          </p:nvPr>
        </p:nvPicPr>
        <p:blipFill>
          <a:blip r:embed="rId4"/>
          <a:stretch>
            <a:fillRect/>
          </a:stretch>
        </p:blipFill>
        <p:spPr>
          <a:xfrm>
            <a:off x="686380" y="958500"/>
            <a:ext cx="10531894" cy="5329137"/>
          </a:xfrm>
          <a:prstGeom prst="rect">
            <a:avLst/>
          </a:prstGeom>
        </p:spPr>
      </p:pic>
      <p:sp>
        <p:nvSpPr>
          <p:cNvPr id="5" name="Oval 4">
            <a:extLst>
              <a:ext uri="{FF2B5EF4-FFF2-40B4-BE49-F238E27FC236}">
                <a16:creationId xmlns:a16="http://schemas.microsoft.com/office/drawing/2014/main" id="{1A1A6900-FE16-085D-4CBE-E2CB6A04B507}"/>
              </a:ext>
            </a:extLst>
          </p:cNvPr>
          <p:cNvSpPr/>
          <p:nvPr/>
        </p:nvSpPr>
        <p:spPr>
          <a:xfrm>
            <a:off x="7596565" y="3623068"/>
            <a:ext cx="1073021" cy="5625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Segoe UI" panose="020B0502040204020203" pitchFamily="34" charset="0"/>
                <a:cs typeface="Segoe UI" panose="020B0502040204020203" pitchFamily="34" charset="0"/>
              </a:rPr>
              <a:t>13</a:t>
            </a:r>
          </a:p>
        </p:txBody>
      </p:sp>
      <p:pic>
        <p:nvPicPr>
          <p:cNvPr id="4" name="Content Placeholder 4">
            <a:extLst>
              <a:ext uri="{FF2B5EF4-FFF2-40B4-BE49-F238E27FC236}">
                <a16:creationId xmlns:a16="http://schemas.microsoft.com/office/drawing/2014/main" id="{1F9A3D98-CB62-BE28-4F57-B97BCAB73115}"/>
              </a:ext>
            </a:extLst>
          </p:cNvPr>
          <p:cNvPicPr>
            <a:picLocks noChangeAspect="1"/>
          </p:cNvPicPr>
          <p:nvPr/>
        </p:nvPicPr>
        <p:blipFill>
          <a:blip r:embed="rId5"/>
          <a:stretch>
            <a:fillRect/>
          </a:stretch>
        </p:blipFill>
        <p:spPr>
          <a:xfrm>
            <a:off x="160163" y="6158961"/>
            <a:ext cx="562514" cy="562514"/>
          </a:xfrm>
          <a:prstGeom prst="rect">
            <a:avLst/>
          </a:prstGeom>
        </p:spPr>
      </p:pic>
      <p:sp>
        <p:nvSpPr>
          <p:cNvPr id="6" name="TextBox 5">
            <a:extLst>
              <a:ext uri="{FF2B5EF4-FFF2-40B4-BE49-F238E27FC236}">
                <a16:creationId xmlns:a16="http://schemas.microsoft.com/office/drawing/2014/main" id="{CB0985FF-49D8-F094-01D7-0C04769B3195}"/>
              </a:ext>
            </a:extLst>
          </p:cNvPr>
          <p:cNvSpPr txBox="1"/>
          <p:nvPr/>
        </p:nvSpPr>
        <p:spPr>
          <a:xfrm>
            <a:off x="1248893" y="6212217"/>
            <a:ext cx="6347672" cy="646331"/>
          </a:xfrm>
          <a:prstGeom prst="rect">
            <a:avLst/>
          </a:prstGeom>
          <a:noFill/>
        </p:spPr>
        <p:txBody>
          <a:bodyPr wrap="square" rtlCol="0">
            <a:spAutoFit/>
          </a:bodyPr>
          <a:lstStyle/>
          <a:p>
            <a:r>
              <a:rPr lang="en-US" dirty="0">
                <a:solidFill>
                  <a:srgbClr val="FFFF00"/>
                </a:solidFill>
              </a:rPr>
              <a:t>6- Licensed Operators in OMM combine for 13 retail locations</a:t>
            </a:r>
          </a:p>
          <a:p>
            <a:r>
              <a:rPr lang="en-US" dirty="0">
                <a:solidFill>
                  <a:srgbClr val="FFFF00"/>
                </a:solidFill>
              </a:rPr>
              <a:t>5 have cultivation - 4 have manufacturing</a:t>
            </a:r>
          </a:p>
        </p:txBody>
      </p:sp>
    </p:spTree>
    <p:extLst>
      <p:ext uri="{BB962C8B-B14F-4D97-AF65-F5344CB8AC3E}">
        <p14:creationId xmlns:p14="http://schemas.microsoft.com/office/powerpoint/2010/main" val="1275781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D9CC0B-E3A0-89E9-841C-EB918F996D5F}"/>
              </a:ext>
            </a:extLst>
          </p:cNvPr>
          <p:cNvPicPr>
            <a:picLocks noChangeAspect="1"/>
          </p:cNvPicPr>
          <p:nvPr/>
        </p:nvPicPr>
        <p:blipFill>
          <a:blip r:embed="rId2"/>
          <a:stretch>
            <a:fillRect/>
          </a:stretch>
        </p:blipFill>
        <p:spPr>
          <a:xfrm>
            <a:off x="0" y="6143624"/>
            <a:ext cx="12192000" cy="726835"/>
          </a:xfrm>
          <a:prstGeom prst="rect">
            <a:avLst/>
          </a:prstGeom>
        </p:spPr>
      </p:pic>
      <p:sp>
        <p:nvSpPr>
          <p:cNvPr id="2" name="Title 1">
            <a:extLst>
              <a:ext uri="{FF2B5EF4-FFF2-40B4-BE49-F238E27FC236}">
                <a16:creationId xmlns:a16="http://schemas.microsoft.com/office/drawing/2014/main" id="{02AE3300-4D54-F021-DF55-11B32B2C7DC2}"/>
              </a:ext>
            </a:extLst>
          </p:cNvPr>
          <p:cNvSpPr>
            <a:spLocks noGrp="1"/>
          </p:cNvSpPr>
          <p:nvPr>
            <p:ph type="title"/>
          </p:nvPr>
        </p:nvSpPr>
        <p:spPr>
          <a:xfrm>
            <a:off x="436064" y="278859"/>
            <a:ext cx="10515600" cy="1325563"/>
          </a:xfrm>
        </p:spPr>
        <p:txBody>
          <a:bodyPr>
            <a:normAutofit/>
          </a:bodyPr>
          <a:lstStyle/>
          <a:p>
            <a:r>
              <a:rPr lang="en-US" sz="3600" b="1" dirty="0">
                <a:latin typeface="Century Gothic" panose="020B0502020202020204" pitchFamily="34" charset="0"/>
              </a:rPr>
              <a:t>Lottery Process</a:t>
            </a:r>
          </a:p>
        </p:txBody>
      </p:sp>
      <p:sp>
        <p:nvSpPr>
          <p:cNvPr id="3" name="Content Placeholder 2">
            <a:extLst>
              <a:ext uri="{FF2B5EF4-FFF2-40B4-BE49-F238E27FC236}">
                <a16:creationId xmlns:a16="http://schemas.microsoft.com/office/drawing/2014/main" id="{DDDDAF9A-ABE2-C7B0-27B2-A8BD5EE70A6A}"/>
              </a:ext>
            </a:extLst>
          </p:cNvPr>
          <p:cNvSpPr>
            <a:spLocks noGrp="1"/>
          </p:cNvSpPr>
          <p:nvPr>
            <p:ph idx="1"/>
          </p:nvPr>
        </p:nvSpPr>
        <p:spPr>
          <a:xfrm>
            <a:off x="0" y="1168906"/>
            <a:ext cx="11814110" cy="4974716"/>
          </a:xfrm>
        </p:spPr>
        <p:txBody>
          <a:bodyPr>
            <a:normAutofit fontScale="62500" lnSpcReduction="20000"/>
          </a:bodyPr>
          <a:lstStyle/>
          <a:p>
            <a:pPr marL="457200" marR="0" lvl="1" indent="0">
              <a:lnSpc>
                <a:spcPct val="107000"/>
              </a:lnSpc>
              <a:spcBef>
                <a:spcPts val="0"/>
              </a:spcBef>
              <a:spcAft>
                <a:spcPts val="0"/>
              </a:spcAft>
              <a:buNone/>
            </a:pP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800" b="1" kern="100" dirty="0">
                <a:latin typeface="Calibri" panose="020F0502020204030204" pitchFamily="34" charset="0"/>
                <a:ea typeface="Calibri" panose="020F0502020204030204" pitchFamily="34" charset="0"/>
                <a:cs typeface="Times New Roman" panose="02020603050405020304" pitchFamily="18" charset="0"/>
              </a:rPr>
              <a:t>Step 1:	Drawing scheduled for Thu. 10/24/2024</a:t>
            </a:r>
          </a:p>
          <a:p>
            <a:pPr marL="1200150" lvl="2" indent="-285750">
              <a:lnSpc>
                <a:spcPct val="107000"/>
              </a:lnSpc>
              <a:spcBef>
                <a:spcPts val="0"/>
              </a:spcBef>
              <a:buFont typeface="Courier New" panose="02070309020205020404" pitchFamily="49" charset="0"/>
              <a:buChar char="o"/>
            </a:pPr>
            <a:r>
              <a:rPr lang="en-US" sz="2400" b="1" kern="100" dirty="0">
                <a:latin typeface="Calibri" panose="020F0502020204030204" pitchFamily="34" charset="0"/>
                <a:ea typeface="Calibri" panose="020F0502020204030204" pitchFamily="34" charset="0"/>
                <a:cs typeface="Times New Roman" panose="02020603050405020304" pitchFamily="18" charset="0"/>
              </a:rPr>
              <a:t>If an applicant passes the minimum qualifications review and has paid their application fee, they receive a lottery number generated by the system </a:t>
            </a:r>
          </a:p>
          <a:p>
            <a:pPr marL="1200150" lvl="2" indent="-285750">
              <a:lnSpc>
                <a:spcPct val="107000"/>
              </a:lnSpc>
              <a:spcBef>
                <a:spcPts val="0"/>
              </a:spcBef>
              <a:buFont typeface="Courier New" panose="02070309020205020404" pitchFamily="49" charset="0"/>
              <a:buChar char="o"/>
            </a:pPr>
            <a:r>
              <a:rPr lang="en-US" sz="2400" b="1" kern="100" dirty="0">
                <a:latin typeface="Calibri" panose="020F0502020204030204" pitchFamily="34" charset="0"/>
                <a:ea typeface="Calibri" panose="020F0502020204030204" pitchFamily="34" charset="0"/>
                <a:cs typeface="Times New Roman" panose="02020603050405020304" pitchFamily="18" charset="0"/>
              </a:rPr>
              <a:t>A separate drawing will be conducted for each category of license by County.  </a:t>
            </a:r>
          </a:p>
          <a:p>
            <a:pPr marL="1200150" lvl="2" indent="-285750">
              <a:lnSpc>
                <a:spcPct val="107000"/>
              </a:lnSpc>
              <a:spcBef>
                <a:spcPts val="0"/>
              </a:spcBef>
              <a:buFont typeface="Courier New" panose="02070309020205020404" pitchFamily="49" charset="0"/>
              <a:buChar char="o"/>
            </a:pPr>
            <a:r>
              <a:rPr lang="en-US" sz="2400" b="1" kern="100" dirty="0">
                <a:latin typeface="Calibri" panose="020F0502020204030204" pitchFamily="34" charset="0"/>
                <a:ea typeface="Calibri" panose="020F0502020204030204" pitchFamily="34" charset="0"/>
                <a:cs typeface="Times New Roman" panose="02020603050405020304" pitchFamily="18" charset="0"/>
              </a:rPr>
              <a:t>The 10/24/2024 Lottery will include all categories except Open Retail Licenses</a:t>
            </a:r>
          </a:p>
          <a:p>
            <a:pPr marL="1200150" lvl="2" indent="-285750">
              <a:lnSpc>
                <a:spcPct val="107000"/>
              </a:lnSpc>
              <a:spcBef>
                <a:spcPts val="0"/>
              </a:spcBef>
              <a:buFont typeface="Courier New" panose="02070309020205020404" pitchFamily="49" charset="0"/>
              <a:buChar char="o"/>
            </a:pPr>
            <a:r>
              <a:rPr lang="en-US" sz="2400" b="1" kern="100" dirty="0">
                <a:latin typeface="Calibri" panose="020F0502020204030204" pitchFamily="34" charset="0"/>
                <a:ea typeface="Calibri" panose="020F0502020204030204" pitchFamily="34" charset="0"/>
                <a:cs typeface="Times New Roman" panose="02020603050405020304" pitchFamily="18" charset="0"/>
              </a:rPr>
              <a:t>Open Retail License Lottery will be conducted in a December 2024 Lottery Drawing</a:t>
            </a:r>
          </a:p>
          <a:p>
            <a:pPr marL="742950" marR="0" lvl="1" indent="-285750">
              <a:lnSpc>
                <a:spcPct val="107000"/>
              </a:lnSpc>
              <a:spcBef>
                <a:spcPts val="0"/>
              </a:spcBef>
              <a:spcAft>
                <a:spcPts val="0"/>
              </a:spcAft>
              <a:buFont typeface="Courier New" panose="02070309020205020404" pitchFamily="49" charset="0"/>
              <a:buChar char="o"/>
            </a:pPr>
            <a:endParaRPr lang="en-US" sz="2800" b="1" kern="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800" b="1" kern="100" dirty="0">
                <a:latin typeface="Calibri" panose="020F0502020204030204" pitchFamily="34" charset="0"/>
                <a:ea typeface="Calibri" panose="020F0502020204030204" pitchFamily="34" charset="0"/>
                <a:cs typeface="Times New Roman" panose="02020603050405020304" pitchFamily="18" charset="0"/>
              </a:rPr>
              <a:t>Step 2:	The Lottery Drawing – </a:t>
            </a:r>
          </a:p>
          <a:p>
            <a:pPr marL="1200150" lvl="2" indent="-285750">
              <a:lnSpc>
                <a:spcPct val="107000"/>
              </a:lnSpc>
              <a:spcBef>
                <a:spcPts val="0"/>
              </a:spcBef>
              <a:buFont typeface="Courier New" panose="02070309020205020404" pitchFamily="49" charset="0"/>
              <a:buChar char="o"/>
            </a:pPr>
            <a:r>
              <a:rPr lang="en-US" sz="2400" b="1" kern="100" dirty="0">
                <a:latin typeface="Calibri" panose="020F0502020204030204" pitchFamily="34" charset="0"/>
                <a:ea typeface="Calibri" panose="020F0502020204030204" pitchFamily="34" charset="0"/>
                <a:cs typeface="Times New Roman" panose="02020603050405020304" pitchFamily="18" charset="0"/>
              </a:rPr>
              <a:t>will be broadcast on Facebook Live but will only reveal the selected Lottery Number.  </a:t>
            </a:r>
          </a:p>
          <a:p>
            <a:pPr marL="1200150" lvl="2" indent="-285750">
              <a:lnSpc>
                <a:spcPct val="107000"/>
              </a:lnSpc>
              <a:spcBef>
                <a:spcPts val="0"/>
              </a:spcBef>
              <a:buFont typeface="Courier New" panose="02070309020205020404" pitchFamily="49" charset="0"/>
              <a:buChar char="o"/>
            </a:pPr>
            <a:r>
              <a:rPr lang="en-US" sz="2400" b="1" kern="100" dirty="0">
                <a:latin typeface="Calibri" panose="020F0502020204030204" pitchFamily="34" charset="0"/>
                <a:ea typeface="Calibri" panose="020F0502020204030204" pitchFamily="34" charset="0"/>
                <a:cs typeface="Times New Roman" panose="02020603050405020304" pitchFamily="18" charset="0"/>
              </a:rPr>
              <a:t>The selected applicants will be officially notified by the OMC in the days following the lottery.  </a:t>
            </a:r>
          </a:p>
          <a:p>
            <a:pPr marL="742950" marR="0" lvl="1" indent="-285750">
              <a:lnSpc>
                <a:spcPct val="107000"/>
              </a:lnSpc>
              <a:spcBef>
                <a:spcPts val="0"/>
              </a:spcBef>
              <a:spcAft>
                <a:spcPts val="0"/>
              </a:spcAft>
              <a:buFont typeface="Courier New" panose="02070309020205020404" pitchFamily="49" charset="0"/>
              <a:buChar char="o"/>
            </a:pPr>
            <a:endParaRPr lang="en-US" sz="2800" b="1" kern="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800" b="1" kern="100" dirty="0">
                <a:latin typeface="Calibri" panose="020F0502020204030204" pitchFamily="34" charset="0"/>
                <a:ea typeface="Calibri" panose="020F0502020204030204" pitchFamily="34" charset="0"/>
                <a:cs typeface="Times New Roman" panose="02020603050405020304" pitchFamily="18" charset="0"/>
              </a:rPr>
              <a:t>Step 3:	The Selected Applicants Notification</a:t>
            </a:r>
          </a:p>
          <a:p>
            <a:pPr marL="1200150" lvl="2" indent="-285750">
              <a:lnSpc>
                <a:spcPct val="107000"/>
              </a:lnSpc>
              <a:spcBef>
                <a:spcPts val="0"/>
              </a:spcBef>
              <a:buFont typeface="Courier New" panose="02070309020205020404" pitchFamily="49" charset="0"/>
              <a:buChar char="o"/>
            </a:pPr>
            <a:r>
              <a:rPr lang="en-US" sz="2400" b="1" kern="100" dirty="0">
                <a:latin typeface="Calibri" panose="020F0502020204030204" pitchFamily="34" charset="0"/>
                <a:ea typeface="Calibri" panose="020F0502020204030204" pitchFamily="34" charset="0"/>
                <a:cs typeface="Times New Roman" panose="02020603050405020304" pitchFamily="18" charset="0"/>
              </a:rPr>
              <a:t>Once </a:t>
            </a:r>
            <a:r>
              <a:rPr lang="en-US" sz="2400" b="1" kern="100">
                <a:latin typeface="Calibri" panose="020F0502020204030204" pitchFamily="34" charset="0"/>
                <a:ea typeface="Calibri" panose="020F0502020204030204" pitchFamily="34" charset="0"/>
                <a:cs typeface="Times New Roman" panose="02020603050405020304" pitchFamily="18" charset="0"/>
              </a:rPr>
              <a:t>all Selected </a:t>
            </a:r>
            <a:r>
              <a:rPr lang="en-US" sz="2400" b="1" kern="100" dirty="0">
                <a:latin typeface="Calibri" panose="020F0502020204030204" pitchFamily="34" charset="0"/>
                <a:ea typeface="Calibri" panose="020F0502020204030204" pitchFamily="34" charset="0"/>
                <a:cs typeface="Times New Roman" panose="02020603050405020304" pitchFamily="18" charset="0"/>
              </a:rPr>
              <a:t>Applicants have been officially notified the identity of the selected applicants will be shared with the media and the public</a:t>
            </a:r>
          </a:p>
          <a:p>
            <a:pPr marL="742950" marR="0" lvl="1" indent="-285750">
              <a:lnSpc>
                <a:spcPct val="107000"/>
              </a:lnSpc>
              <a:spcBef>
                <a:spcPts val="0"/>
              </a:spcBef>
              <a:spcAft>
                <a:spcPts val="0"/>
              </a:spcAft>
              <a:buFont typeface="Courier New" panose="02070309020205020404" pitchFamily="49" charset="0"/>
              <a:buChar char="o"/>
            </a:pPr>
            <a:endParaRPr lang="en-US" sz="2800" b="1" kern="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800" b="1" kern="100" dirty="0">
                <a:latin typeface="Calibri" panose="020F0502020204030204" pitchFamily="34" charset="0"/>
                <a:ea typeface="Calibri" panose="020F0502020204030204" pitchFamily="34" charset="0"/>
                <a:cs typeface="Times New Roman" panose="02020603050405020304" pitchFamily="18" charset="0"/>
              </a:rPr>
              <a:t>Step 4:	The Conditional License </a:t>
            </a:r>
          </a:p>
          <a:p>
            <a:pPr marL="1200150" lvl="2" indent="-285750">
              <a:lnSpc>
                <a:spcPct val="107000"/>
              </a:lnSpc>
              <a:spcBef>
                <a:spcPts val="0"/>
              </a:spcBef>
              <a:buFont typeface="Courier New" panose="02070309020205020404" pitchFamily="49" charset="0"/>
              <a:buChar char="o"/>
            </a:pPr>
            <a:r>
              <a:rPr lang="en-US" sz="2400" b="1" kern="100" dirty="0">
                <a:latin typeface="Calibri" panose="020F0502020204030204" pitchFamily="34" charset="0"/>
                <a:ea typeface="Calibri" panose="020F0502020204030204" pitchFamily="34" charset="0"/>
                <a:cs typeface="Times New Roman" panose="02020603050405020304" pitchFamily="18" charset="0"/>
              </a:rPr>
              <a:t>Selected Applicants will be issued a Conditional License and begin the Supplemental Application Process</a:t>
            </a:r>
          </a:p>
          <a:p>
            <a:pPr marL="742950" marR="0" lvl="1" indent="-285750">
              <a:lnSpc>
                <a:spcPct val="107000"/>
              </a:lnSpc>
              <a:spcBef>
                <a:spcPts val="0"/>
              </a:spcBef>
              <a:spcAft>
                <a:spcPts val="0"/>
              </a:spcAft>
              <a:buFont typeface="Courier New" panose="02070309020205020404" pitchFamily="49" charset="0"/>
              <a:buChar char="o"/>
            </a:pPr>
            <a:endParaRPr lang="en-US" sz="2800" b="1" kern="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800" b="1" kern="100" dirty="0">
                <a:latin typeface="Calibri" panose="020F0502020204030204" pitchFamily="34" charset="0"/>
                <a:ea typeface="Calibri" panose="020F0502020204030204" pitchFamily="34" charset="0"/>
                <a:cs typeface="Times New Roman" panose="02020603050405020304" pitchFamily="18" charset="0"/>
              </a:rPr>
              <a:t>Step 5:	The Active License</a:t>
            </a:r>
          </a:p>
          <a:p>
            <a:pPr marL="1200150" lvl="2" indent="-285750">
              <a:lnSpc>
                <a:spcPct val="107000"/>
              </a:lnSpc>
              <a:spcBef>
                <a:spcPts val="0"/>
              </a:spcBef>
              <a:buFont typeface="Courier New" panose="02070309020205020404" pitchFamily="49" charset="0"/>
              <a:buChar char="o"/>
            </a:pPr>
            <a:r>
              <a:rPr lang="en-US" sz="2400" b="1" kern="100" dirty="0">
                <a:latin typeface="Calibri" panose="020F0502020204030204" pitchFamily="34" charset="0"/>
                <a:ea typeface="Calibri" panose="020F0502020204030204" pitchFamily="34" charset="0"/>
                <a:cs typeface="Times New Roman" panose="02020603050405020304" pitchFamily="18" charset="0"/>
              </a:rPr>
              <a:t>The Active License is not issued until the entire process is completed and all requirements of Title 4 </a:t>
            </a:r>
            <a:r>
              <a:rPr kumimoji="0" lang="en-US" sz="24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1354 have been met</a:t>
            </a:r>
            <a:endParaRPr lang="en-US" sz="2400" b="1" kern="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92873813-3DC0-A61E-E2E4-8D0E4A4156A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1BF7F-F920-45C1-8043-DC22DDF727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Content Placeholder 4">
            <a:extLst>
              <a:ext uri="{FF2B5EF4-FFF2-40B4-BE49-F238E27FC236}">
                <a16:creationId xmlns:a16="http://schemas.microsoft.com/office/drawing/2014/main" id="{8665558A-6FC7-C118-AC8C-E2E1354EF756}"/>
              </a:ext>
            </a:extLst>
          </p:cNvPr>
          <p:cNvPicPr>
            <a:picLocks noChangeAspect="1"/>
          </p:cNvPicPr>
          <p:nvPr/>
        </p:nvPicPr>
        <p:blipFill>
          <a:blip r:embed="rId3"/>
          <a:stretch>
            <a:fillRect/>
          </a:stretch>
        </p:blipFill>
        <p:spPr>
          <a:xfrm>
            <a:off x="136849" y="6207825"/>
            <a:ext cx="598431" cy="598431"/>
          </a:xfrm>
          <a:prstGeom prst="rect">
            <a:avLst/>
          </a:prstGeom>
        </p:spPr>
      </p:pic>
    </p:spTree>
    <p:extLst>
      <p:ext uri="{BB962C8B-B14F-4D97-AF65-F5344CB8AC3E}">
        <p14:creationId xmlns:p14="http://schemas.microsoft.com/office/powerpoint/2010/main" val="3911204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5D9E1E-85DA-CC11-76AF-508BE98B9512}"/>
              </a:ext>
            </a:extLst>
          </p:cNvPr>
          <p:cNvPicPr>
            <a:picLocks noChangeAspect="1"/>
          </p:cNvPicPr>
          <p:nvPr/>
        </p:nvPicPr>
        <p:blipFill>
          <a:blip r:embed="rId2"/>
          <a:stretch>
            <a:fillRect/>
          </a:stretch>
        </p:blipFill>
        <p:spPr>
          <a:xfrm>
            <a:off x="0" y="5532437"/>
            <a:ext cx="12192000" cy="1325563"/>
          </a:xfrm>
          <a:prstGeom prst="rect">
            <a:avLst/>
          </a:prstGeom>
        </p:spPr>
      </p:pic>
      <p:sp>
        <p:nvSpPr>
          <p:cNvPr id="2" name="Title 1">
            <a:extLst>
              <a:ext uri="{FF2B5EF4-FFF2-40B4-BE49-F238E27FC236}">
                <a16:creationId xmlns:a16="http://schemas.microsoft.com/office/drawing/2014/main" id="{89324C40-E6F5-0EC6-84BE-570B99D0C17E}"/>
              </a:ext>
            </a:extLst>
          </p:cNvPr>
          <p:cNvSpPr>
            <a:spLocks noGrp="1"/>
          </p:cNvSpPr>
          <p:nvPr>
            <p:ph type="title"/>
          </p:nvPr>
        </p:nvSpPr>
        <p:spPr>
          <a:xfrm>
            <a:off x="447869" y="208146"/>
            <a:ext cx="10905931" cy="1325563"/>
          </a:xfrm>
        </p:spPr>
        <p:txBody>
          <a:bodyPr>
            <a:normAutofit/>
          </a:bodyPr>
          <a:lstStyle/>
          <a:p>
            <a:pPr marL="228600" marR="0" lvl="0" indent="-228600" defTabSz="914400" rtl="0" eaLnBrk="1" fontAlgn="auto" latinLnBrk="0" hangingPunct="1">
              <a:lnSpc>
                <a:spcPct val="90000"/>
              </a:lnSpc>
              <a:spcBef>
                <a:spcPts val="1000"/>
              </a:spcBef>
              <a:spcAft>
                <a:spcPts val="0"/>
              </a:spcAft>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Segoe UI" panose="020B0502040204020203" pitchFamily="34" charset="0"/>
              </a:rPr>
              <a:t>My Town &amp; The OMC</a:t>
            </a:r>
            <a:br>
              <a:rPr kumimoji="0" lang="en-US" sz="2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br>
            <a:endParaRPr lang="en-US" dirty="0"/>
          </a:p>
        </p:txBody>
      </p:sp>
      <p:pic>
        <p:nvPicPr>
          <p:cNvPr id="5" name="Content Placeholder 4">
            <a:extLst>
              <a:ext uri="{FF2B5EF4-FFF2-40B4-BE49-F238E27FC236}">
                <a16:creationId xmlns:a16="http://schemas.microsoft.com/office/drawing/2014/main" id="{F5543043-C755-DFF0-74CD-D89D556B1036}"/>
              </a:ext>
            </a:extLst>
          </p:cNvPr>
          <p:cNvPicPr>
            <a:picLocks noGrp="1" noChangeAspect="1"/>
          </p:cNvPicPr>
          <p:nvPr>
            <p:ph idx="1"/>
          </p:nvPr>
        </p:nvPicPr>
        <p:blipFill>
          <a:blip r:embed="rId3"/>
          <a:stretch>
            <a:fillRect/>
          </a:stretch>
        </p:blipFill>
        <p:spPr>
          <a:xfrm>
            <a:off x="595332" y="5656120"/>
            <a:ext cx="993734" cy="993734"/>
          </a:xfrm>
          <a:prstGeom prst="rect">
            <a:avLst/>
          </a:prstGeom>
        </p:spPr>
      </p:pic>
      <p:sp>
        <p:nvSpPr>
          <p:cNvPr id="4" name="Slide Number Placeholder 3">
            <a:extLst>
              <a:ext uri="{FF2B5EF4-FFF2-40B4-BE49-F238E27FC236}">
                <a16:creationId xmlns:a16="http://schemas.microsoft.com/office/drawing/2014/main" id="{C4C29D09-EBEA-893F-CA2B-2FBCB909907C}"/>
              </a:ext>
            </a:extLst>
          </p:cNvPr>
          <p:cNvSpPr>
            <a:spLocks noGrp="1"/>
          </p:cNvSpPr>
          <p:nvPr>
            <p:ph type="sldNum" sz="quarter" idx="12"/>
          </p:nvPr>
        </p:nvSpPr>
        <p:spPr/>
        <p:txBody>
          <a:bodyPr/>
          <a:lstStyle/>
          <a:p>
            <a:fld id="{1E61BF7F-F920-45C1-8043-DC22DDF7273D}" type="slidenum">
              <a:rPr lang="en-US" smtClean="0"/>
              <a:t>13</a:t>
            </a:fld>
            <a:endParaRPr lang="en-US"/>
          </a:p>
        </p:txBody>
      </p:sp>
      <p:sp>
        <p:nvSpPr>
          <p:cNvPr id="7" name="TextBox 6">
            <a:extLst>
              <a:ext uri="{FF2B5EF4-FFF2-40B4-BE49-F238E27FC236}">
                <a16:creationId xmlns:a16="http://schemas.microsoft.com/office/drawing/2014/main" id="{6483E68B-27C3-FF60-7041-1BB17A893EA3}"/>
              </a:ext>
            </a:extLst>
          </p:cNvPr>
          <p:cNvSpPr txBox="1"/>
          <p:nvPr/>
        </p:nvSpPr>
        <p:spPr>
          <a:xfrm>
            <a:off x="595332" y="829324"/>
            <a:ext cx="11057641" cy="5527026"/>
          </a:xfrm>
          <a:prstGeom prst="rect">
            <a:avLst/>
          </a:prstGeom>
          <a:noFill/>
        </p:spPr>
        <p:txBody>
          <a:bodyPr wrap="square">
            <a:spAutoFit/>
          </a:bodyPr>
          <a:lstStyle/>
          <a:p>
            <a:pPr marL="0" marR="0">
              <a:lnSpc>
                <a:spcPct val="107000"/>
              </a:lnSpc>
              <a:spcBef>
                <a:spcPts val="1200"/>
              </a:spcBef>
              <a:spcAft>
                <a:spcPts val="0"/>
              </a:spcAft>
            </a:pPr>
            <a:r>
              <a:rPr lang="en-US" sz="2000" b="1" kern="0" dirty="0">
                <a:effectLst/>
                <a:ea typeface="Times New Roman" panose="02020603050405020304" pitchFamily="18" charset="0"/>
                <a:cs typeface="Times New Roman" panose="02020603050405020304" pitchFamily="18" charset="0"/>
              </a:rPr>
              <a:t>§ 1354 Grounds for refusal of license; transfer or extension of premises.</a:t>
            </a:r>
            <a:endParaRPr lang="en-US" sz="2800" b="1" kern="0" dirty="0">
              <a:effectLst/>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(a) The Commissioner </a:t>
            </a:r>
            <a:r>
              <a:rPr lang="en-US" b="1" u="sng" dirty="0">
                <a:effectLst/>
                <a:latin typeface="Calibri" panose="020F0502020204030204" pitchFamily="34" charset="0"/>
                <a:ea typeface="Calibri" panose="020F0502020204030204" pitchFamily="34" charset="0"/>
                <a:cs typeface="Times New Roman" panose="02020603050405020304" pitchFamily="18" charset="0"/>
              </a:rPr>
              <a:t>may not </a:t>
            </a:r>
            <a:r>
              <a:rPr lang="en-US" dirty="0">
                <a:effectLst/>
                <a:latin typeface="Calibri" panose="020F0502020204030204" pitchFamily="34" charset="0"/>
                <a:ea typeface="Calibri" panose="020F0502020204030204" pitchFamily="34" charset="0"/>
                <a:cs typeface="Times New Roman" panose="02020603050405020304" pitchFamily="18" charset="0"/>
              </a:rPr>
              <a:t>grant a license under this chapter in any county or subdivision thereof, if granting a license is contrary to the law of any </a:t>
            </a:r>
            <a:r>
              <a:rPr lang="en-US" b="1" dirty="0">
                <a:effectLst/>
                <a:latin typeface="Calibri" panose="020F0502020204030204" pitchFamily="34" charset="0"/>
                <a:ea typeface="Calibri" panose="020F0502020204030204" pitchFamily="34" charset="0"/>
                <a:cs typeface="Times New Roman" panose="02020603050405020304" pitchFamily="18" charset="0"/>
              </a:rPr>
              <a:t>municipality or county </a:t>
            </a:r>
            <a:r>
              <a:rPr lang="en-US" dirty="0">
                <a:effectLst/>
                <a:latin typeface="Calibri" panose="020F0502020204030204" pitchFamily="34" charset="0"/>
                <a:ea typeface="Calibri" panose="020F0502020204030204" pitchFamily="34" charset="0"/>
                <a:cs typeface="Times New Roman" panose="02020603050405020304" pitchFamily="18" charset="0"/>
              </a:rPr>
              <a:t>adopted under § 1351 of this title.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(b) The Commissioner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may refuse </a:t>
            </a:r>
            <a:r>
              <a:rPr lang="en-US" sz="1800" dirty="0">
                <a:effectLst/>
                <a:latin typeface="Calibri" panose="020F0502020204030204" pitchFamily="34" charset="0"/>
                <a:ea typeface="Calibri" panose="020F0502020204030204" pitchFamily="34" charset="0"/>
                <a:cs typeface="Times New Roman" panose="02020603050405020304" pitchFamily="18" charset="0"/>
              </a:rPr>
              <a:t>to license an applicant if the Commissioner has substantial evidence that would reasonably support a belief that any of the following apply: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(1) There are sufficient licensed premises in 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municipality or county</a:t>
            </a:r>
            <a:r>
              <a:rPr lang="en-US" sz="1800" dirty="0">
                <a:effectLst/>
                <a:latin typeface="Calibri" panose="020F0502020204030204" pitchFamily="34" charset="0"/>
                <a:ea typeface="Calibri" panose="020F0502020204030204" pitchFamily="34" charset="0"/>
                <a:cs typeface="Times New Roman" panose="02020603050405020304" pitchFamily="18" charset="0"/>
              </a:rPr>
              <a:t>, or the granting of a license in 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municipality or county </a:t>
            </a:r>
            <a:r>
              <a:rPr lang="en-US" sz="1800" dirty="0">
                <a:effectLst/>
                <a:latin typeface="Calibri" panose="020F0502020204030204" pitchFamily="34" charset="0"/>
                <a:ea typeface="Calibri" panose="020F0502020204030204" pitchFamily="34" charset="0"/>
                <a:cs typeface="Times New Roman" panose="02020603050405020304" pitchFamily="18" charset="0"/>
              </a:rPr>
              <a:t>stated in the application is not otherwise demanded by public interest or convenience.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(d) The Commissioner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may refuse </a:t>
            </a:r>
            <a:r>
              <a:rPr lang="en-US" sz="1800" dirty="0">
                <a:effectLst/>
                <a:latin typeface="Calibri" panose="020F0502020204030204" pitchFamily="34" charset="0"/>
                <a:ea typeface="Calibri" panose="020F0502020204030204" pitchFamily="34" charset="0"/>
                <a:cs typeface="Times New Roman" panose="02020603050405020304" pitchFamily="18" charset="0"/>
              </a:rPr>
              <a:t>to grant a license to sell marijuana, marijuana products, or marijuana accessories to any new establishment to be located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in the vicinity of</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 church, school, college or substance abuse treatment facility </a:t>
            </a:r>
            <a:r>
              <a:rPr lang="en-US" sz="1800" dirty="0">
                <a:effectLst/>
                <a:latin typeface="Calibri" panose="020F0502020204030204" pitchFamily="34" charset="0"/>
                <a:ea typeface="Calibri" panose="020F0502020204030204" pitchFamily="34" charset="0"/>
                <a:cs typeface="Times New Roman" panose="02020603050405020304" pitchFamily="18" charset="0"/>
              </a:rPr>
              <a:t>as defined under § 2203 of Title 16...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(e) The Commissioner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shall refuse </a:t>
            </a:r>
            <a:r>
              <a:rPr lang="en-US" sz="1800" dirty="0">
                <a:effectLst/>
                <a:latin typeface="Calibri" panose="020F0502020204030204" pitchFamily="34" charset="0"/>
                <a:ea typeface="Calibri" panose="020F0502020204030204" pitchFamily="34" charset="0"/>
                <a:cs typeface="Times New Roman" panose="02020603050405020304" pitchFamily="18" charset="0"/>
              </a:rPr>
              <a:t>to grant a license for the sale of marijuana, marijuana products, or marijuana accessories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when there is an existing licensed establishment of the same type within 1200 feet by accessible public road or street in any incorporated city or town</a:t>
            </a:r>
            <a:r>
              <a:rPr lang="en-US" sz="1800" dirty="0">
                <a:effectLst/>
                <a:latin typeface="Calibri" panose="020F0502020204030204" pitchFamily="34" charset="0"/>
                <a:ea typeface="Calibri" panose="020F0502020204030204" pitchFamily="34" charset="0"/>
                <a:cs typeface="Times New Roman" panose="02020603050405020304" pitchFamily="18" charset="0"/>
              </a:rPr>
              <a:t>, or within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1 mile by accessible public road </a:t>
            </a:r>
            <a:r>
              <a:rPr lang="en-US" sz="1800" dirty="0">
                <a:effectLst/>
                <a:latin typeface="Calibri" panose="020F0502020204030204" pitchFamily="34" charset="0"/>
                <a:ea typeface="Calibri" panose="020F0502020204030204" pitchFamily="34" charset="0"/>
                <a:cs typeface="Times New Roman" panose="02020603050405020304" pitchFamily="18" charset="0"/>
              </a:rPr>
              <a:t>or street in any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unincorporated or rural area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b="1" dirty="0"/>
          </a:p>
        </p:txBody>
      </p:sp>
    </p:spTree>
    <p:extLst>
      <p:ext uri="{BB962C8B-B14F-4D97-AF65-F5344CB8AC3E}">
        <p14:creationId xmlns:p14="http://schemas.microsoft.com/office/powerpoint/2010/main" val="3553794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5D9E1E-85DA-CC11-76AF-508BE98B9512}"/>
              </a:ext>
            </a:extLst>
          </p:cNvPr>
          <p:cNvPicPr>
            <a:picLocks noChangeAspect="1"/>
          </p:cNvPicPr>
          <p:nvPr/>
        </p:nvPicPr>
        <p:blipFill>
          <a:blip r:embed="rId2"/>
          <a:stretch>
            <a:fillRect/>
          </a:stretch>
        </p:blipFill>
        <p:spPr>
          <a:xfrm>
            <a:off x="0" y="5532437"/>
            <a:ext cx="12192000" cy="1325563"/>
          </a:xfrm>
          <a:prstGeom prst="rect">
            <a:avLst/>
          </a:prstGeom>
        </p:spPr>
      </p:pic>
      <p:sp>
        <p:nvSpPr>
          <p:cNvPr id="2" name="Title 1">
            <a:extLst>
              <a:ext uri="{FF2B5EF4-FFF2-40B4-BE49-F238E27FC236}">
                <a16:creationId xmlns:a16="http://schemas.microsoft.com/office/drawing/2014/main" id="{89324C40-E6F5-0EC6-84BE-570B99D0C17E}"/>
              </a:ext>
            </a:extLst>
          </p:cNvPr>
          <p:cNvSpPr>
            <a:spLocks noGrp="1"/>
          </p:cNvSpPr>
          <p:nvPr>
            <p:ph type="title"/>
          </p:nvPr>
        </p:nvSpPr>
        <p:spPr>
          <a:xfrm>
            <a:off x="447869" y="208146"/>
            <a:ext cx="10905931" cy="1325563"/>
          </a:xfrm>
        </p:spPr>
        <p:txBody>
          <a:bodyPr>
            <a:normAutofit/>
          </a:bodyPr>
          <a:lstStyle/>
          <a:p>
            <a:pPr marL="228600" marR="0" lvl="0" indent="-228600" defTabSz="914400" rtl="0" eaLnBrk="1" fontAlgn="auto" latinLnBrk="0" hangingPunct="1">
              <a:lnSpc>
                <a:spcPct val="90000"/>
              </a:lnSpc>
              <a:spcBef>
                <a:spcPts val="1000"/>
              </a:spcBef>
              <a:spcAft>
                <a:spcPts val="0"/>
              </a:spcAft>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Segoe UI" panose="020B0502040204020203" pitchFamily="34" charset="0"/>
              </a:rPr>
              <a:t>My Town &amp; The OMC</a:t>
            </a:r>
            <a:br>
              <a:rPr kumimoji="0" lang="en-US" sz="2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br>
            <a:endParaRPr lang="en-US" dirty="0"/>
          </a:p>
        </p:txBody>
      </p:sp>
      <p:pic>
        <p:nvPicPr>
          <p:cNvPr id="5" name="Content Placeholder 4">
            <a:extLst>
              <a:ext uri="{FF2B5EF4-FFF2-40B4-BE49-F238E27FC236}">
                <a16:creationId xmlns:a16="http://schemas.microsoft.com/office/drawing/2014/main" id="{F5543043-C755-DFF0-74CD-D89D556B1036}"/>
              </a:ext>
            </a:extLst>
          </p:cNvPr>
          <p:cNvPicPr>
            <a:picLocks noGrp="1" noChangeAspect="1"/>
          </p:cNvPicPr>
          <p:nvPr>
            <p:ph idx="1"/>
          </p:nvPr>
        </p:nvPicPr>
        <p:blipFill>
          <a:blip r:embed="rId3"/>
          <a:stretch>
            <a:fillRect/>
          </a:stretch>
        </p:blipFill>
        <p:spPr>
          <a:xfrm>
            <a:off x="595332" y="5656120"/>
            <a:ext cx="993734" cy="993734"/>
          </a:xfrm>
          <a:prstGeom prst="rect">
            <a:avLst/>
          </a:prstGeom>
        </p:spPr>
      </p:pic>
      <p:sp>
        <p:nvSpPr>
          <p:cNvPr id="4" name="Slide Number Placeholder 3">
            <a:extLst>
              <a:ext uri="{FF2B5EF4-FFF2-40B4-BE49-F238E27FC236}">
                <a16:creationId xmlns:a16="http://schemas.microsoft.com/office/drawing/2014/main" id="{C4C29D09-EBEA-893F-CA2B-2FBCB909907C}"/>
              </a:ext>
            </a:extLst>
          </p:cNvPr>
          <p:cNvSpPr>
            <a:spLocks noGrp="1"/>
          </p:cNvSpPr>
          <p:nvPr>
            <p:ph type="sldNum" sz="quarter" idx="12"/>
          </p:nvPr>
        </p:nvSpPr>
        <p:spPr/>
        <p:txBody>
          <a:bodyPr/>
          <a:lstStyle/>
          <a:p>
            <a:fld id="{1E61BF7F-F920-45C1-8043-DC22DDF7273D}" type="slidenum">
              <a:rPr lang="en-US" smtClean="0"/>
              <a:t>14</a:t>
            </a:fld>
            <a:endParaRPr lang="en-US"/>
          </a:p>
        </p:txBody>
      </p:sp>
      <p:sp>
        <p:nvSpPr>
          <p:cNvPr id="7" name="TextBox 6">
            <a:extLst>
              <a:ext uri="{FF2B5EF4-FFF2-40B4-BE49-F238E27FC236}">
                <a16:creationId xmlns:a16="http://schemas.microsoft.com/office/drawing/2014/main" id="{6483E68B-27C3-FF60-7041-1BB17A893EA3}"/>
              </a:ext>
            </a:extLst>
          </p:cNvPr>
          <p:cNvSpPr txBox="1"/>
          <p:nvPr/>
        </p:nvSpPr>
        <p:spPr>
          <a:xfrm>
            <a:off x="686490" y="937428"/>
            <a:ext cx="11057641" cy="4535344"/>
          </a:xfrm>
          <a:prstGeom prst="rect">
            <a:avLst/>
          </a:prstGeom>
          <a:noFill/>
        </p:spPr>
        <p:txBody>
          <a:bodyPr wrap="square">
            <a:spAutoFit/>
          </a:bodyPr>
          <a:lstStyle/>
          <a:p>
            <a:pPr marL="0" marR="0">
              <a:lnSpc>
                <a:spcPct val="107000"/>
              </a:lnSpc>
              <a:spcBef>
                <a:spcPts val="1200"/>
              </a:spcBef>
              <a:spcAft>
                <a:spcPts val="0"/>
              </a:spcAft>
            </a:pPr>
            <a:r>
              <a:rPr lang="en-US" sz="2000" b="1" kern="0" dirty="0">
                <a:effectLst/>
                <a:ea typeface="Times New Roman" panose="02020603050405020304" pitchFamily="18" charset="0"/>
                <a:cs typeface="Times New Roman" panose="02020603050405020304" pitchFamily="18" charset="0"/>
              </a:rPr>
              <a:t>§ 1354 Grounds for refusal of license (cont’d)</a:t>
            </a:r>
            <a:endParaRPr lang="en-US" sz="2800" b="1" kern="0" dirty="0">
              <a:effectLst/>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(g) The Commissioner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may not grant </a:t>
            </a:r>
            <a:r>
              <a:rPr lang="en-US" sz="1800" dirty="0">
                <a:effectLst/>
                <a:latin typeface="Calibri" panose="020F0502020204030204" pitchFamily="34" charset="0"/>
                <a:ea typeface="Calibri" panose="020F0502020204030204" pitchFamily="34" charset="0"/>
                <a:cs typeface="Times New Roman" panose="02020603050405020304" pitchFamily="18" charset="0"/>
              </a:rPr>
              <a:t>a new license of any type and may not grant an extension of premises of an existing license of any type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unless</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application for said new license or for said extension is accompanied by a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certificate of compliance from the appropriate political subdivision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showing all of the following:</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(1) That the premises where the license is to be used are properly zoned for the applicant’s intended use.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(2) That all necessary permits have been approved.</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(3) That the applicant has complied with all other applicable licensing requirements of the appropriate political subdivision.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(h) Subsection (g) of this section does not apply to any application for a temporary extension of premises as authorized by Commissioner rule if such application has not been objected to by the appropriate political subdivision and the political subdivision was provided with notice of the application by the applicant within 7 days of the date the application is filed with the Commissioner.</a:t>
            </a:r>
          </a:p>
          <a:p>
            <a:endParaRPr lang="en-US" sz="2000" b="1" dirty="0"/>
          </a:p>
        </p:txBody>
      </p:sp>
    </p:spTree>
    <p:extLst>
      <p:ext uri="{BB962C8B-B14F-4D97-AF65-F5344CB8AC3E}">
        <p14:creationId xmlns:p14="http://schemas.microsoft.com/office/powerpoint/2010/main" val="3234288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8DFCC8-24A8-B714-8B0A-BD062318AED1}"/>
              </a:ext>
            </a:extLst>
          </p:cNvPr>
          <p:cNvPicPr>
            <a:picLocks noChangeAspect="1"/>
          </p:cNvPicPr>
          <p:nvPr/>
        </p:nvPicPr>
        <p:blipFill>
          <a:blip r:embed="rId2"/>
          <a:stretch>
            <a:fillRect/>
          </a:stretch>
        </p:blipFill>
        <p:spPr>
          <a:xfrm>
            <a:off x="0" y="5587330"/>
            <a:ext cx="12192000" cy="1325563"/>
          </a:xfrm>
          <a:prstGeom prst="rect">
            <a:avLst/>
          </a:prstGeom>
        </p:spPr>
      </p:pic>
      <p:sp>
        <p:nvSpPr>
          <p:cNvPr id="2" name="Title 1">
            <a:extLst>
              <a:ext uri="{FF2B5EF4-FFF2-40B4-BE49-F238E27FC236}">
                <a16:creationId xmlns:a16="http://schemas.microsoft.com/office/drawing/2014/main" id="{89324C40-E6F5-0EC6-84BE-570B99D0C17E}"/>
              </a:ext>
            </a:extLst>
          </p:cNvPr>
          <p:cNvSpPr>
            <a:spLocks noGrp="1"/>
          </p:cNvSpPr>
          <p:nvPr>
            <p:ph type="title"/>
          </p:nvPr>
        </p:nvSpPr>
        <p:spPr>
          <a:xfrm>
            <a:off x="140299" y="1559794"/>
            <a:ext cx="6044738" cy="1325563"/>
          </a:xfrm>
        </p:spPr>
        <p:txBody>
          <a:bodyPr>
            <a:normAutofit fontScale="90000"/>
          </a:bodyPr>
          <a:lstStyle/>
          <a:p>
            <a:pPr marL="228600" marR="0" lvl="0" indent="-228600" defTabSz="914400" rtl="0" eaLnBrk="1" fontAlgn="auto" latinLnBrk="0" hangingPunct="1">
              <a:lnSpc>
                <a:spcPct val="90000"/>
              </a:lnSpc>
              <a:spcBef>
                <a:spcPts val="1000"/>
              </a:spcBef>
              <a:spcAft>
                <a:spcPts val="0"/>
              </a:spcAft>
              <a:tabLst/>
              <a:defRPr/>
            </a:pPr>
            <a:r>
              <a:rPr kumimoji="0" lang="en-US" sz="80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Questions</a:t>
            </a:r>
            <a:br>
              <a:rPr kumimoji="0" lang="en-US"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br>
            <a:endParaRPr lang="en-US" dirty="0"/>
          </a:p>
        </p:txBody>
      </p:sp>
      <p:pic>
        <p:nvPicPr>
          <p:cNvPr id="5" name="Content Placeholder 4">
            <a:extLst>
              <a:ext uri="{FF2B5EF4-FFF2-40B4-BE49-F238E27FC236}">
                <a16:creationId xmlns:a16="http://schemas.microsoft.com/office/drawing/2014/main" id="{F5543043-C755-DFF0-74CD-D89D556B1036}"/>
              </a:ext>
            </a:extLst>
          </p:cNvPr>
          <p:cNvPicPr>
            <a:picLocks noGrp="1" noChangeAspect="1"/>
          </p:cNvPicPr>
          <p:nvPr>
            <p:ph idx="1"/>
          </p:nvPr>
        </p:nvPicPr>
        <p:blipFill>
          <a:blip r:embed="rId3"/>
          <a:stretch>
            <a:fillRect/>
          </a:stretch>
        </p:blipFill>
        <p:spPr>
          <a:xfrm>
            <a:off x="140299" y="5864266"/>
            <a:ext cx="993734" cy="993734"/>
          </a:xfrm>
          <a:prstGeom prst="rect">
            <a:avLst/>
          </a:prstGeom>
        </p:spPr>
      </p:pic>
      <p:sp>
        <p:nvSpPr>
          <p:cNvPr id="4" name="Slide Number Placeholder 3">
            <a:extLst>
              <a:ext uri="{FF2B5EF4-FFF2-40B4-BE49-F238E27FC236}">
                <a16:creationId xmlns:a16="http://schemas.microsoft.com/office/drawing/2014/main" id="{C4C29D09-EBEA-893F-CA2B-2FBCB90990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1BF7F-F920-45C1-8043-DC22DDF727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B83E72E-DF1E-FBBD-CD9E-6D7335EEEFEB}"/>
              </a:ext>
            </a:extLst>
          </p:cNvPr>
          <p:cNvSpPr txBox="1"/>
          <p:nvPr/>
        </p:nvSpPr>
        <p:spPr>
          <a:xfrm>
            <a:off x="4093512" y="6063710"/>
            <a:ext cx="5202166"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rPr>
              <a:t>Website </a:t>
            </a:r>
            <a:r>
              <a:rPr kumimoji="0" lang="en-US" sz="2000" b="1" i="0" u="none" strike="noStrike" kern="1200" cap="none" spc="0" normalizeH="0" baseline="0" noProof="0" dirty="0">
                <a:ln>
                  <a:noFill/>
                </a:ln>
                <a:solidFill>
                  <a:prstClr val="black"/>
                </a:solidFill>
                <a:effectLst/>
                <a:uLnTx/>
                <a:uFillTx/>
                <a:latin typeface="Century Gothic" panose="020B0502020202020204"/>
                <a:ea typeface="+mn-ea"/>
                <a:cs typeface="+mn-cs"/>
              </a:rPr>
              <a:t>OMC.Delaware.gov</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rPr>
              <a:t>Also on </a:t>
            </a:r>
            <a:r>
              <a:rPr kumimoji="0" lang="en-US" sz="2000" b="1" i="0" u="none" strike="noStrike" kern="1200" cap="none" spc="0" normalizeH="0" baseline="0" noProof="0" dirty="0">
                <a:ln>
                  <a:noFill/>
                </a:ln>
                <a:solidFill>
                  <a:prstClr val="black"/>
                </a:solidFill>
                <a:effectLst/>
                <a:uLnTx/>
                <a:uFillTx/>
                <a:latin typeface="Century Gothic" panose="020B0502020202020204"/>
                <a:ea typeface="+mn-ea"/>
                <a:cs typeface="+mn-cs"/>
              </a:rPr>
              <a:t>Facebook, Instagram and X</a:t>
            </a:r>
          </a:p>
        </p:txBody>
      </p:sp>
      <p:sp>
        <p:nvSpPr>
          <p:cNvPr id="8" name="TextBox 7">
            <a:extLst>
              <a:ext uri="{FF2B5EF4-FFF2-40B4-BE49-F238E27FC236}">
                <a16:creationId xmlns:a16="http://schemas.microsoft.com/office/drawing/2014/main" id="{411B7F0A-636E-2E56-5044-1D65F47D659E}"/>
              </a:ext>
            </a:extLst>
          </p:cNvPr>
          <p:cNvSpPr txBox="1"/>
          <p:nvPr/>
        </p:nvSpPr>
        <p:spPr>
          <a:xfrm>
            <a:off x="140299" y="3546423"/>
            <a:ext cx="8129847" cy="203132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Commissioner Rob Coupe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Deputy Commissioner Paul Hyland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entury Gothic" panose="020B0502020202020204"/>
              </a:rPr>
              <a:t>Director Joe Schlimer, Medical Marijuana Program</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Keila Montalvo, Community Relations Officer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Taylor Shannon, Administrative Specialist II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DAG Adria Martinelli, Legal Counsel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entury Gothic" panose="020B0502020202020204"/>
              </a:rPr>
              <a:t>Dawn Robinson, Social Equity Program</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7" name="Content Placeholder 4" descr="Question Mark with solid fill">
            <a:extLst>
              <a:ext uri="{FF2B5EF4-FFF2-40B4-BE49-F238E27FC236}">
                <a16:creationId xmlns:a16="http://schemas.microsoft.com/office/drawing/2014/main" id="{4F853C22-404A-F815-22A4-AB806C1727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53563" y="287304"/>
            <a:ext cx="3320455" cy="3320455"/>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id="{8704F3FD-D3E1-D216-C390-22EB2778F83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63000" y="0"/>
            <a:ext cx="3429000" cy="6858000"/>
          </a:xfrm>
          <a:prstGeom prst="rect">
            <a:avLst/>
          </a:prstGeom>
        </p:spPr>
      </p:pic>
    </p:spTree>
    <p:extLst>
      <p:ext uri="{BB962C8B-B14F-4D97-AF65-F5344CB8AC3E}">
        <p14:creationId xmlns:p14="http://schemas.microsoft.com/office/powerpoint/2010/main" val="277339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017F00-A638-2AA4-A0A3-CA52B64EAE68}"/>
              </a:ext>
            </a:extLst>
          </p:cNvPr>
          <p:cNvPicPr>
            <a:picLocks noChangeAspect="1"/>
          </p:cNvPicPr>
          <p:nvPr/>
        </p:nvPicPr>
        <p:blipFill>
          <a:blip r:embed="rId3"/>
          <a:stretch>
            <a:fillRect/>
          </a:stretch>
        </p:blipFill>
        <p:spPr>
          <a:xfrm>
            <a:off x="0" y="5626359"/>
            <a:ext cx="12192000" cy="1231641"/>
          </a:xfrm>
          <a:prstGeom prst="rect">
            <a:avLst/>
          </a:prstGeom>
        </p:spPr>
      </p:pic>
      <p:sp>
        <p:nvSpPr>
          <p:cNvPr id="2" name="Title 1">
            <a:extLst>
              <a:ext uri="{FF2B5EF4-FFF2-40B4-BE49-F238E27FC236}">
                <a16:creationId xmlns:a16="http://schemas.microsoft.com/office/drawing/2014/main" id="{1DBED7ED-F79B-0AC2-BFA2-B3F546E16BF0}"/>
              </a:ext>
            </a:extLst>
          </p:cNvPr>
          <p:cNvSpPr>
            <a:spLocks noGrp="1"/>
          </p:cNvSpPr>
          <p:nvPr>
            <p:ph type="title"/>
          </p:nvPr>
        </p:nvSpPr>
        <p:spPr>
          <a:xfrm>
            <a:off x="410250" y="162309"/>
            <a:ext cx="8911687" cy="826551"/>
          </a:xfrm>
        </p:spPr>
        <p:txBody>
          <a:bodyPr/>
          <a:lstStyle/>
          <a:p>
            <a:r>
              <a:rPr lang="en-US" b="1" dirty="0">
                <a:latin typeface="Century Gothic" panose="020B0502020202020204" pitchFamily="34" charset="0"/>
              </a:rPr>
              <a:t>Not in My Town</a:t>
            </a:r>
          </a:p>
        </p:txBody>
      </p:sp>
      <p:sp>
        <p:nvSpPr>
          <p:cNvPr id="3" name="Content Placeholder 2">
            <a:extLst>
              <a:ext uri="{FF2B5EF4-FFF2-40B4-BE49-F238E27FC236}">
                <a16:creationId xmlns:a16="http://schemas.microsoft.com/office/drawing/2014/main" id="{66A0ACF5-6B1D-2D97-E291-AD66C929F20F}"/>
              </a:ext>
            </a:extLst>
          </p:cNvPr>
          <p:cNvSpPr>
            <a:spLocks noGrp="1"/>
          </p:cNvSpPr>
          <p:nvPr>
            <p:ph idx="1"/>
          </p:nvPr>
        </p:nvSpPr>
        <p:spPr>
          <a:xfrm>
            <a:off x="334084" y="1313946"/>
            <a:ext cx="11982324" cy="3777622"/>
          </a:xfrm>
        </p:spPr>
        <p:txBody>
          <a:bodyPr>
            <a:normAutofit/>
          </a:bodyPr>
          <a:lstStyle/>
          <a:p>
            <a:r>
              <a:rPr lang="en-US" sz="2400" dirty="0"/>
              <a:t>Marijuana Use is Legal – it can be used in your jurisdiction</a:t>
            </a:r>
          </a:p>
          <a:p>
            <a:r>
              <a:rPr lang="en-US" sz="2400" dirty="0"/>
              <a:t>Does the </a:t>
            </a:r>
            <a:r>
              <a:rPr lang="en-US" sz="2400" u="sng" dirty="0"/>
              <a:t>illegal market </a:t>
            </a:r>
            <a:r>
              <a:rPr lang="en-US" sz="2400" dirty="0"/>
              <a:t>currently supply marijuana users?</a:t>
            </a:r>
          </a:p>
          <a:p>
            <a:r>
              <a:rPr lang="en-US" sz="2400" dirty="0"/>
              <a:t>Improving Blighted Areas?  Industrial areas?</a:t>
            </a:r>
          </a:p>
          <a:p>
            <a:r>
              <a:rPr lang="en-US" sz="2400" dirty="0"/>
              <a:t>Medical Card Holders – how many are in your town or jurisdiction?</a:t>
            </a:r>
          </a:p>
          <a:p>
            <a:r>
              <a:rPr lang="en-US" sz="2400" dirty="0"/>
              <a:t>Will persons with disabilities benefit from having a dispensary nearby?</a:t>
            </a:r>
          </a:p>
          <a:p>
            <a:r>
              <a:rPr lang="en-US" sz="2400" dirty="0"/>
              <a:t>Would your town benefit from the employment opportunities?</a:t>
            </a:r>
          </a:p>
          <a:p>
            <a:r>
              <a:rPr lang="en-US" sz="2400" dirty="0"/>
              <a:t>Opportunities for the construction trades and other businesses?</a:t>
            </a:r>
          </a:p>
          <a:p>
            <a:pPr marL="0" indent="0">
              <a:buNone/>
            </a:pPr>
            <a:endParaRPr lang="en-US" dirty="0"/>
          </a:p>
          <a:p>
            <a:endParaRPr lang="en-US" dirty="0"/>
          </a:p>
        </p:txBody>
      </p:sp>
      <p:sp>
        <p:nvSpPr>
          <p:cNvPr id="6" name="TextBox 5">
            <a:extLst>
              <a:ext uri="{FF2B5EF4-FFF2-40B4-BE49-F238E27FC236}">
                <a16:creationId xmlns:a16="http://schemas.microsoft.com/office/drawing/2014/main" id="{B10B9E88-A346-3A9E-EA44-72E3F1422C4C}"/>
              </a:ext>
            </a:extLst>
          </p:cNvPr>
          <p:cNvSpPr txBox="1"/>
          <p:nvPr/>
        </p:nvSpPr>
        <p:spPr>
          <a:xfrm>
            <a:off x="410250" y="868896"/>
            <a:ext cx="8491881" cy="369332"/>
          </a:xfrm>
          <a:prstGeom prst="rect">
            <a:avLst/>
          </a:prstGeom>
          <a:noFill/>
        </p:spPr>
        <p:txBody>
          <a:bodyPr wrap="square" rtlCol="0">
            <a:spAutoFit/>
          </a:bodyPr>
          <a:lstStyle/>
          <a:p>
            <a:r>
              <a:rPr lang="en-US" dirty="0"/>
              <a:t>§ 1351 Local control - A municipality may prohibit the operation of …</a:t>
            </a:r>
          </a:p>
        </p:txBody>
      </p:sp>
      <p:pic>
        <p:nvPicPr>
          <p:cNvPr id="10" name="Picture 9" descr="A picture containing building, outdoor, road, sky&#10;&#10;Description automatically generated">
            <a:extLst>
              <a:ext uri="{FF2B5EF4-FFF2-40B4-BE49-F238E27FC236}">
                <a16:creationId xmlns:a16="http://schemas.microsoft.com/office/drawing/2014/main" id="{D13692CF-5C79-BEB6-EBFD-94E7126E48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2131" y="78899"/>
            <a:ext cx="3091543" cy="2318657"/>
          </a:xfrm>
          <a:prstGeom prst="rect">
            <a:avLst/>
          </a:prstGeom>
        </p:spPr>
      </p:pic>
      <p:pic>
        <p:nvPicPr>
          <p:cNvPr id="9" name="Picture 8" descr="A car parked in front of a building&#10;&#10;Description automatically generated with low confidence">
            <a:extLst>
              <a:ext uri="{FF2B5EF4-FFF2-40B4-BE49-F238E27FC236}">
                <a16:creationId xmlns:a16="http://schemas.microsoft.com/office/drawing/2014/main" id="{0BEE86BD-BDCC-BA4C-81FC-102C3A29CA9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61261" y="4664315"/>
            <a:ext cx="3824192" cy="2031376"/>
          </a:xfrm>
          <a:prstGeom prst="rect">
            <a:avLst/>
          </a:prstGeom>
        </p:spPr>
      </p:pic>
      <p:pic>
        <p:nvPicPr>
          <p:cNvPr id="12" name="Picture 11" descr="A crane on top of a building&#10;&#10;Description automatically generated with medium confidence">
            <a:extLst>
              <a:ext uri="{FF2B5EF4-FFF2-40B4-BE49-F238E27FC236}">
                <a16:creationId xmlns:a16="http://schemas.microsoft.com/office/drawing/2014/main" id="{9B664C9B-4D52-8901-771E-BAEB9B40C18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084" y="4796336"/>
            <a:ext cx="3228593" cy="1878824"/>
          </a:xfrm>
          <a:prstGeom prst="rect">
            <a:avLst/>
          </a:prstGeom>
        </p:spPr>
      </p:pic>
    </p:spTree>
    <p:extLst>
      <p:ext uri="{BB962C8B-B14F-4D97-AF65-F5344CB8AC3E}">
        <p14:creationId xmlns:p14="http://schemas.microsoft.com/office/powerpoint/2010/main" val="2738309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017F00-A638-2AA4-A0A3-CA52B64EAE68}"/>
              </a:ext>
            </a:extLst>
          </p:cNvPr>
          <p:cNvPicPr>
            <a:picLocks noChangeAspect="1"/>
          </p:cNvPicPr>
          <p:nvPr/>
        </p:nvPicPr>
        <p:blipFill>
          <a:blip r:embed="rId3"/>
          <a:stretch>
            <a:fillRect/>
          </a:stretch>
        </p:blipFill>
        <p:spPr>
          <a:xfrm>
            <a:off x="0" y="5626359"/>
            <a:ext cx="12192000" cy="1231641"/>
          </a:xfrm>
          <a:prstGeom prst="rect">
            <a:avLst/>
          </a:prstGeom>
        </p:spPr>
      </p:pic>
      <p:sp>
        <p:nvSpPr>
          <p:cNvPr id="2" name="Title 1">
            <a:extLst>
              <a:ext uri="{FF2B5EF4-FFF2-40B4-BE49-F238E27FC236}">
                <a16:creationId xmlns:a16="http://schemas.microsoft.com/office/drawing/2014/main" id="{1DBED7ED-F79B-0AC2-BFA2-B3F546E16BF0}"/>
              </a:ext>
            </a:extLst>
          </p:cNvPr>
          <p:cNvSpPr>
            <a:spLocks noGrp="1"/>
          </p:cNvSpPr>
          <p:nvPr>
            <p:ph type="title"/>
          </p:nvPr>
        </p:nvSpPr>
        <p:spPr>
          <a:xfrm>
            <a:off x="410250" y="162309"/>
            <a:ext cx="8911687" cy="826551"/>
          </a:xfrm>
        </p:spPr>
        <p:txBody>
          <a:bodyPr/>
          <a:lstStyle/>
          <a:p>
            <a:r>
              <a:rPr lang="en-US" b="1" dirty="0">
                <a:latin typeface="Century Gothic" panose="020B0502020202020204" pitchFamily="34" charset="0"/>
              </a:rPr>
              <a:t>What’s in My Town?</a:t>
            </a:r>
          </a:p>
        </p:txBody>
      </p:sp>
      <p:sp>
        <p:nvSpPr>
          <p:cNvPr id="3" name="Content Placeholder 2">
            <a:extLst>
              <a:ext uri="{FF2B5EF4-FFF2-40B4-BE49-F238E27FC236}">
                <a16:creationId xmlns:a16="http://schemas.microsoft.com/office/drawing/2014/main" id="{66A0ACF5-6B1D-2D97-E291-AD66C929F20F}"/>
              </a:ext>
            </a:extLst>
          </p:cNvPr>
          <p:cNvSpPr>
            <a:spLocks noGrp="1"/>
          </p:cNvSpPr>
          <p:nvPr>
            <p:ph idx="1"/>
          </p:nvPr>
        </p:nvSpPr>
        <p:spPr>
          <a:xfrm>
            <a:off x="209676" y="1262277"/>
            <a:ext cx="11982324" cy="4364082"/>
          </a:xfrm>
        </p:spPr>
        <p:txBody>
          <a:bodyPr>
            <a:normAutofit/>
          </a:bodyPr>
          <a:lstStyle/>
          <a:p>
            <a:r>
              <a:rPr lang="en-US" sz="2400" dirty="0"/>
              <a:t>Keep an eye on this developing “gray market”</a:t>
            </a:r>
          </a:p>
          <a:p>
            <a:r>
              <a:rPr lang="en-US" sz="2400" dirty="0"/>
              <a:t>Hemp based THC infused products</a:t>
            </a:r>
          </a:p>
          <a:p>
            <a:r>
              <a:rPr lang="en-US" sz="2400" dirty="0"/>
              <a:t>2018 Farm Bill unintentionally created this market</a:t>
            </a:r>
          </a:p>
          <a:p>
            <a:r>
              <a:rPr lang="en-US" sz="2400" dirty="0"/>
              <a:t>Unregulated after cultivation</a:t>
            </a:r>
          </a:p>
          <a:p>
            <a:r>
              <a:rPr lang="en-US" sz="2400" dirty="0"/>
              <a:t>Intoxicating hemp products</a:t>
            </a:r>
          </a:p>
          <a:p>
            <a:r>
              <a:rPr lang="en-US" sz="2400" dirty="0"/>
              <a:t>0.3% THC limit dry weight</a:t>
            </a:r>
          </a:p>
          <a:p>
            <a:r>
              <a:rPr lang="en-US" sz="2400" dirty="0"/>
              <a:t>delta 8 THC synthesized from CBD</a:t>
            </a:r>
          </a:p>
          <a:p>
            <a:r>
              <a:rPr lang="en-US" sz="2400" dirty="0"/>
              <a:t>CBD + acid + heat = delta-8 THC</a:t>
            </a:r>
          </a:p>
          <a:p>
            <a:r>
              <a:rPr lang="en-US" sz="2400" dirty="0"/>
              <a:t>Congress working on a new 5-year authorization…</a:t>
            </a:r>
          </a:p>
          <a:p>
            <a:endParaRPr lang="en-US" sz="2400" dirty="0"/>
          </a:p>
          <a:p>
            <a:pPr marL="0" indent="0">
              <a:buNone/>
            </a:pPr>
            <a:endParaRPr lang="en-US" dirty="0"/>
          </a:p>
          <a:p>
            <a:endParaRPr lang="en-US" dirty="0"/>
          </a:p>
        </p:txBody>
      </p:sp>
      <p:pic>
        <p:nvPicPr>
          <p:cNvPr id="11" name="Content Placeholder 4">
            <a:extLst>
              <a:ext uri="{FF2B5EF4-FFF2-40B4-BE49-F238E27FC236}">
                <a16:creationId xmlns:a16="http://schemas.microsoft.com/office/drawing/2014/main" id="{B4138D6D-5C74-4BFD-DCD8-727809409883}"/>
              </a:ext>
            </a:extLst>
          </p:cNvPr>
          <p:cNvPicPr>
            <a:picLocks noChangeAspect="1"/>
          </p:cNvPicPr>
          <p:nvPr/>
        </p:nvPicPr>
        <p:blipFill>
          <a:blip r:embed="rId4"/>
          <a:stretch>
            <a:fillRect/>
          </a:stretch>
        </p:blipFill>
        <p:spPr>
          <a:xfrm>
            <a:off x="212777" y="5701957"/>
            <a:ext cx="993734" cy="993734"/>
          </a:xfrm>
          <a:prstGeom prst="rect">
            <a:avLst/>
          </a:prstGeom>
        </p:spPr>
      </p:pic>
      <p:pic>
        <p:nvPicPr>
          <p:cNvPr id="13" name="Picture 12">
            <a:extLst>
              <a:ext uri="{FF2B5EF4-FFF2-40B4-BE49-F238E27FC236}">
                <a16:creationId xmlns:a16="http://schemas.microsoft.com/office/drawing/2014/main" id="{9F18CE39-9DEF-6943-CC97-AD012AB5C25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30730" b="-27818"/>
          <a:stretch/>
        </p:blipFill>
        <p:spPr>
          <a:xfrm rot="718726">
            <a:off x="9818406" y="4039836"/>
            <a:ext cx="1870812" cy="3473533"/>
          </a:xfrm>
          <a:prstGeom prst="rect">
            <a:avLst/>
          </a:prstGeom>
        </p:spPr>
      </p:pic>
      <p:pic>
        <p:nvPicPr>
          <p:cNvPr id="6" name="Picture 5" descr="A picture containing text, outdoor, sign">
            <a:extLst>
              <a:ext uri="{FF2B5EF4-FFF2-40B4-BE49-F238E27FC236}">
                <a16:creationId xmlns:a16="http://schemas.microsoft.com/office/drawing/2014/main" id="{5CF993A1-77DF-0E15-1ACB-434C5257A95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94599" y="162309"/>
            <a:ext cx="4223536" cy="3855000"/>
          </a:xfrm>
          <a:prstGeom prst="rect">
            <a:avLst/>
          </a:prstGeom>
        </p:spPr>
      </p:pic>
      <p:pic>
        <p:nvPicPr>
          <p:cNvPr id="4" name="Picture 3">
            <a:extLst>
              <a:ext uri="{FF2B5EF4-FFF2-40B4-BE49-F238E27FC236}">
                <a16:creationId xmlns:a16="http://schemas.microsoft.com/office/drawing/2014/main" id="{B4C12BA3-1FD9-6BB8-4C4C-C14076E0641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904478" y="2605988"/>
            <a:ext cx="3770566" cy="2284145"/>
          </a:xfrm>
          <a:prstGeom prst="rect">
            <a:avLst/>
          </a:prstGeom>
        </p:spPr>
      </p:pic>
    </p:spTree>
    <p:extLst>
      <p:ext uri="{BB962C8B-B14F-4D97-AF65-F5344CB8AC3E}">
        <p14:creationId xmlns:p14="http://schemas.microsoft.com/office/powerpoint/2010/main" val="33734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0A94A-8AEF-AF9A-2A73-8F198E69D3CD}"/>
              </a:ext>
            </a:extLst>
          </p:cNvPr>
          <p:cNvSpPr>
            <a:spLocks noGrp="1"/>
          </p:cNvSpPr>
          <p:nvPr>
            <p:ph type="title"/>
          </p:nvPr>
        </p:nvSpPr>
        <p:spPr/>
        <p:txBody>
          <a:bodyPr/>
          <a:lstStyle/>
          <a:p>
            <a:r>
              <a:rPr lang="en-US" dirty="0"/>
              <a:t>Reference Slides Follow.  If needed</a:t>
            </a:r>
          </a:p>
        </p:txBody>
      </p:sp>
      <p:sp>
        <p:nvSpPr>
          <p:cNvPr id="3" name="Content Placeholder 2">
            <a:extLst>
              <a:ext uri="{FF2B5EF4-FFF2-40B4-BE49-F238E27FC236}">
                <a16:creationId xmlns:a16="http://schemas.microsoft.com/office/drawing/2014/main" id="{CEF75A25-2A93-85FA-6FF0-D79246941257}"/>
              </a:ext>
            </a:extLst>
          </p:cNvPr>
          <p:cNvSpPr>
            <a:spLocks noGrp="1"/>
          </p:cNvSpPr>
          <p:nvPr>
            <p:ph idx="1"/>
          </p:nvPr>
        </p:nvSpPr>
        <p:spPr>
          <a:xfrm>
            <a:off x="744894" y="1461732"/>
            <a:ext cx="10515600" cy="4351338"/>
          </a:xfrm>
        </p:spPr>
        <p:txBody>
          <a:bodyPr>
            <a:normAutofit fontScale="92500" lnSpcReduction="10000"/>
          </a:bodyPr>
          <a:lstStyle/>
          <a:p>
            <a:pPr marL="0" indent="0">
              <a:buNone/>
            </a:pPr>
            <a:endParaRPr lang="en-US" dirty="0"/>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0" cap="none" spc="0" normalizeH="0" baseline="0" noProof="0" dirty="0">
                <a:ln>
                  <a:noFill/>
                </a:ln>
                <a:solidFill>
                  <a:srgbClr val="7030A0"/>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 1387 Appropriation of revenue.</a:t>
            </a:r>
            <a:endParaRPr kumimoji="0" lang="en-US" sz="1800" b="1" i="0" u="none" strike="noStrike" kern="0" cap="none" spc="0" normalizeH="0" baseline="0" noProof="0" dirty="0">
              <a:ln>
                <a:noFill/>
              </a:ln>
              <a:solidFill>
                <a:srgbClr val="2F5496"/>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 The funds in the </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Justice Reinvestment Fund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 each fiscal year shall be appropriated to the Criminal Justice Council to administer grants, contracts, services, or initiatives that focus on any of the following:</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(1) Restorative justice, jail diversion, workforce development, industry-specific technical assistance or mentoring services for economically-disadvantaged persons in disproportionately-impacted areas.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(2) Addressing the underlying causes of crime, reducing drug-related arrests, and reducing the prison population in this State.</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(3) Creating or developing technology to assist with the restoration of civil rights and expungement of criminal records.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22222"/>
                </a:solidFill>
              </a:rPr>
              <a:t>   </a:t>
            </a:r>
            <a:r>
              <a:rPr kumimoji="0" lang="en-US" sz="1800" b="0" i="0" u="none" strike="noStrike" kern="1200" cap="none" spc="0" normalizeH="0" baseline="0" noProof="0" dirty="0">
                <a:ln>
                  <a:noFill/>
                </a:ln>
                <a:solidFill>
                  <a:srgbClr val="222222"/>
                </a:solidFill>
                <a:effectLst/>
                <a:uLnTx/>
                <a:uFillTx/>
                <a:ea typeface="+mn-ea"/>
                <a:cs typeface="+mn-cs"/>
              </a:rPr>
              <a:t>(4) Supporting social equity applicants with select business-related expenses.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2222"/>
                </a:solidFill>
                <a:effectLst/>
                <a:uLnTx/>
                <a:uFillTx/>
                <a:ea typeface="+mn-ea"/>
                <a:cs typeface="+mn-cs"/>
              </a:rPr>
              <a:t>   (5) Supporting or providing reentry services for justice involved individuals.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Any remainder in the Fund at the end of a fiscal year is not subject to reversion.</a:t>
            </a:r>
          </a:p>
          <a:p>
            <a:pPr marL="0" indent="0">
              <a:buNone/>
            </a:pPr>
            <a:endParaRPr lang="en-US" dirty="0"/>
          </a:p>
        </p:txBody>
      </p:sp>
      <p:sp>
        <p:nvSpPr>
          <p:cNvPr id="4" name="Slide Number Placeholder 3">
            <a:extLst>
              <a:ext uri="{FF2B5EF4-FFF2-40B4-BE49-F238E27FC236}">
                <a16:creationId xmlns:a16="http://schemas.microsoft.com/office/drawing/2014/main" id="{9D85AD59-FBC4-B2F8-0000-EE3960422403}"/>
              </a:ext>
            </a:extLst>
          </p:cNvPr>
          <p:cNvSpPr>
            <a:spLocks noGrp="1"/>
          </p:cNvSpPr>
          <p:nvPr>
            <p:ph type="sldNum" sz="quarter" idx="12"/>
          </p:nvPr>
        </p:nvSpPr>
        <p:spPr/>
        <p:txBody>
          <a:bodyPr/>
          <a:lstStyle/>
          <a:p>
            <a:fld id="{1E61BF7F-F920-45C1-8043-DC22DDF7273D}" type="slidenum">
              <a:rPr lang="en-US" smtClean="0"/>
              <a:t>18</a:t>
            </a:fld>
            <a:endParaRPr lang="en-US"/>
          </a:p>
        </p:txBody>
      </p:sp>
    </p:spTree>
    <p:extLst>
      <p:ext uri="{BB962C8B-B14F-4D97-AF65-F5344CB8AC3E}">
        <p14:creationId xmlns:p14="http://schemas.microsoft.com/office/powerpoint/2010/main" val="53612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89F95-2AEB-A4A0-207A-D0A069DCC77F}"/>
              </a:ext>
            </a:extLst>
          </p:cNvPr>
          <p:cNvPicPr>
            <a:picLocks noChangeAspect="1"/>
          </p:cNvPicPr>
          <p:nvPr/>
        </p:nvPicPr>
        <p:blipFill>
          <a:blip r:embed="rId3"/>
          <a:stretch>
            <a:fillRect/>
          </a:stretch>
        </p:blipFill>
        <p:spPr>
          <a:xfrm>
            <a:off x="0" y="5532436"/>
            <a:ext cx="12192000" cy="1325563"/>
          </a:xfrm>
          <a:prstGeom prst="rect">
            <a:avLst/>
          </a:prstGeom>
        </p:spPr>
      </p:pic>
      <p:sp>
        <p:nvSpPr>
          <p:cNvPr id="2" name="Title 1">
            <a:extLst>
              <a:ext uri="{FF2B5EF4-FFF2-40B4-BE49-F238E27FC236}">
                <a16:creationId xmlns:a16="http://schemas.microsoft.com/office/drawing/2014/main" id="{0C6DC8EC-C0EA-E070-A254-9EBE598286C1}"/>
              </a:ext>
            </a:extLst>
          </p:cNvPr>
          <p:cNvSpPr>
            <a:spLocks noGrp="1"/>
          </p:cNvSpPr>
          <p:nvPr>
            <p:ph type="title"/>
          </p:nvPr>
        </p:nvSpPr>
        <p:spPr>
          <a:xfrm>
            <a:off x="364260" y="71938"/>
            <a:ext cx="10515600" cy="1325563"/>
          </a:xfrm>
        </p:spPr>
        <p:txBody>
          <a:bodyPr>
            <a:normAutofit/>
          </a:bodyPr>
          <a:lstStyle/>
          <a:p>
            <a:pPr marL="228600" marR="0" lvl="0" indent="-228600" defTabSz="914400" rtl="0" eaLnBrk="1" fontAlgn="auto" latinLnBrk="0" hangingPunct="1">
              <a:lnSpc>
                <a:spcPct val="90000"/>
              </a:lnSpc>
              <a:spcBef>
                <a:spcPts val="1000"/>
              </a:spcBef>
              <a:spcAft>
                <a:spcPts val="0"/>
              </a:spcAft>
              <a:tabLst/>
              <a:defRPr/>
            </a:pPr>
            <a:r>
              <a:rPr kumimoji="0" lang="en-US" sz="3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Segoe UI" panose="020B0502040204020203" pitchFamily="34" charset="0"/>
              </a:rPr>
              <a:t>Funds related to the Marijuana Control Act</a:t>
            </a:r>
            <a:endParaRPr lang="en-US" sz="3600" dirty="0"/>
          </a:p>
        </p:txBody>
      </p:sp>
      <p:pic>
        <p:nvPicPr>
          <p:cNvPr id="5" name="Content Placeholder 4">
            <a:extLst>
              <a:ext uri="{FF2B5EF4-FFF2-40B4-BE49-F238E27FC236}">
                <a16:creationId xmlns:a16="http://schemas.microsoft.com/office/drawing/2014/main" id="{40CB7205-58F3-1669-C94B-C770AA792798}"/>
              </a:ext>
            </a:extLst>
          </p:cNvPr>
          <p:cNvPicPr>
            <a:picLocks noGrp="1" noChangeAspect="1"/>
          </p:cNvPicPr>
          <p:nvPr>
            <p:ph idx="1"/>
          </p:nvPr>
        </p:nvPicPr>
        <p:blipFill>
          <a:blip r:embed="rId4"/>
          <a:stretch>
            <a:fillRect/>
          </a:stretch>
        </p:blipFill>
        <p:spPr>
          <a:xfrm>
            <a:off x="257943" y="5769111"/>
            <a:ext cx="852212" cy="852212"/>
          </a:xfrm>
          <a:prstGeom prst="rect">
            <a:avLst/>
          </a:prstGeom>
        </p:spPr>
      </p:pic>
      <p:sp>
        <p:nvSpPr>
          <p:cNvPr id="4" name="Slide Number Placeholder 3">
            <a:extLst>
              <a:ext uri="{FF2B5EF4-FFF2-40B4-BE49-F238E27FC236}">
                <a16:creationId xmlns:a16="http://schemas.microsoft.com/office/drawing/2014/main" id="{3ACF44CE-494E-C58E-7F6A-D6F5452E1B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1BF7F-F920-45C1-8043-DC22DDF727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21570EC6-0231-A771-0009-9EFA05EB0DDC}"/>
              </a:ext>
            </a:extLst>
          </p:cNvPr>
          <p:cNvSpPr txBox="1"/>
          <p:nvPr/>
        </p:nvSpPr>
        <p:spPr>
          <a:xfrm>
            <a:off x="261793" y="1218193"/>
            <a:ext cx="515929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Established 15% sale tax </a:t>
            </a:r>
          </a:p>
        </p:txBody>
      </p:sp>
      <p:sp>
        <p:nvSpPr>
          <p:cNvPr id="17" name="TextBox 16">
            <a:extLst>
              <a:ext uri="{FF2B5EF4-FFF2-40B4-BE49-F238E27FC236}">
                <a16:creationId xmlns:a16="http://schemas.microsoft.com/office/drawing/2014/main" id="{4DBF4B2F-9235-C98D-C2EA-32D3700545F2}"/>
              </a:ext>
            </a:extLst>
          </p:cNvPr>
          <p:cNvSpPr txBox="1"/>
          <p:nvPr/>
        </p:nvSpPr>
        <p:spPr>
          <a:xfrm>
            <a:off x="257943" y="1824200"/>
            <a:ext cx="4368800" cy="95410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Marijuana Regulation Fund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Office of the State Treasurer shall administer the fund §1381(a)</a:t>
            </a:r>
          </a:p>
        </p:txBody>
      </p:sp>
      <p:sp>
        <p:nvSpPr>
          <p:cNvPr id="18" name="TextBox 17">
            <a:extLst>
              <a:ext uri="{FF2B5EF4-FFF2-40B4-BE49-F238E27FC236}">
                <a16:creationId xmlns:a16="http://schemas.microsoft.com/office/drawing/2014/main" id="{655F8701-9B3D-F5F1-B672-F0FB37EC41FD}"/>
              </a:ext>
            </a:extLst>
          </p:cNvPr>
          <p:cNvSpPr txBox="1"/>
          <p:nvPr/>
        </p:nvSpPr>
        <p:spPr>
          <a:xfrm>
            <a:off x="5421086" y="1345189"/>
            <a:ext cx="5089236" cy="430887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Justice Reinvestment Fund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7% of monthly total tax revenue collected will be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allocated to the Justice Reinvestment Fund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Criminal Justice Council (CJC) will administer grants, contracts, services or 	initiatives §1387(b)</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Marijuana Social Equity Business Development Fund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Created in the Bond Bill Sect.101 and included $2.0 million in funding from the bond bill.  These funds will support the Social Equity Program grant initiative.  </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120162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B67499-ACFF-507F-3929-FFEBCB332F5A}"/>
              </a:ext>
            </a:extLst>
          </p:cNvPr>
          <p:cNvPicPr>
            <a:picLocks noChangeAspect="1"/>
          </p:cNvPicPr>
          <p:nvPr/>
        </p:nvPicPr>
        <p:blipFill>
          <a:blip r:embed="rId2"/>
          <a:stretch>
            <a:fillRect/>
          </a:stretch>
        </p:blipFill>
        <p:spPr>
          <a:xfrm>
            <a:off x="0" y="5338618"/>
            <a:ext cx="12192000" cy="1519382"/>
          </a:xfrm>
          <a:prstGeom prst="rect">
            <a:avLst/>
          </a:prstGeom>
        </p:spPr>
      </p:pic>
      <p:sp>
        <p:nvSpPr>
          <p:cNvPr id="2" name="Title 1">
            <a:extLst>
              <a:ext uri="{FF2B5EF4-FFF2-40B4-BE49-F238E27FC236}">
                <a16:creationId xmlns:a16="http://schemas.microsoft.com/office/drawing/2014/main" id="{E63969A8-5584-71C6-D03D-2753F9980961}"/>
              </a:ext>
            </a:extLst>
          </p:cNvPr>
          <p:cNvSpPr>
            <a:spLocks noGrp="1"/>
          </p:cNvSpPr>
          <p:nvPr>
            <p:ph type="title"/>
          </p:nvPr>
        </p:nvSpPr>
        <p:spPr>
          <a:xfrm>
            <a:off x="770823" y="134302"/>
            <a:ext cx="10515600" cy="1325563"/>
          </a:xfrm>
        </p:spPr>
        <p:txBody>
          <a:bodyPr/>
          <a:lstStyle/>
          <a:p>
            <a:r>
              <a:rPr lang="en-US" b="1" dirty="0">
                <a:latin typeface="Century Gothic" panose="020B0502020202020204" pitchFamily="34" charset="0"/>
                <a:cs typeface="Segoe UI" panose="020B0502040204020203" pitchFamily="34" charset="0"/>
              </a:rPr>
              <a:t>Agenda</a:t>
            </a:r>
          </a:p>
        </p:txBody>
      </p:sp>
      <p:sp>
        <p:nvSpPr>
          <p:cNvPr id="3" name="Content Placeholder 2">
            <a:extLst>
              <a:ext uri="{FF2B5EF4-FFF2-40B4-BE49-F238E27FC236}">
                <a16:creationId xmlns:a16="http://schemas.microsoft.com/office/drawing/2014/main" id="{9DC3DBAD-EC4A-229E-9BBD-0B694048F933}"/>
              </a:ext>
            </a:extLst>
          </p:cNvPr>
          <p:cNvSpPr>
            <a:spLocks noGrp="1"/>
          </p:cNvSpPr>
          <p:nvPr>
            <p:ph idx="1"/>
          </p:nvPr>
        </p:nvSpPr>
        <p:spPr>
          <a:xfrm>
            <a:off x="770823" y="1746971"/>
            <a:ext cx="10515600" cy="4351338"/>
          </a:xfrm>
        </p:spPr>
        <p:txBody>
          <a:bodyPr>
            <a:normAutofit/>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OMC last presented to Wilmington City Council Health, Aging &amp; Disabilities Committee on May 22, 2024.</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Timeline for Implementation and License Types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Application &amp; Licensing Process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Considerations – Towns, Cities and the Gray Market</a:t>
            </a:r>
          </a:p>
        </p:txBody>
      </p:sp>
      <p:pic>
        <p:nvPicPr>
          <p:cNvPr id="5" name="Picture 4" descr="Shape&#10;&#10;Description automatically generated">
            <a:extLst>
              <a:ext uri="{FF2B5EF4-FFF2-40B4-BE49-F238E27FC236}">
                <a16:creationId xmlns:a16="http://schemas.microsoft.com/office/drawing/2014/main" id="{0DAEB260-9406-B938-17CF-BA0E6376F9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937" y="5497699"/>
            <a:ext cx="995176" cy="995176"/>
          </a:xfrm>
          <a:prstGeom prst="rect">
            <a:avLst/>
          </a:prstGeom>
        </p:spPr>
      </p:pic>
      <p:sp>
        <p:nvSpPr>
          <p:cNvPr id="6" name="Slide Number Placeholder 5">
            <a:extLst>
              <a:ext uri="{FF2B5EF4-FFF2-40B4-BE49-F238E27FC236}">
                <a16:creationId xmlns:a16="http://schemas.microsoft.com/office/drawing/2014/main" id="{EA583E1E-A81C-38B7-421B-25EA4F3A6693}"/>
              </a:ext>
            </a:extLst>
          </p:cNvPr>
          <p:cNvSpPr>
            <a:spLocks noGrp="1"/>
          </p:cNvSpPr>
          <p:nvPr>
            <p:ph type="sldNum" sz="quarter" idx="12"/>
          </p:nvPr>
        </p:nvSpPr>
        <p:spPr/>
        <p:txBody>
          <a:bodyPr/>
          <a:lstStyle/>
          <a:p>
            <a:fld id="{1E61BF7F-F920-45C1-8043-DC22DDF7273D}" type="slidenum">
              <a:rPr lang="en-US" smtClean="0"/>
              <a:t>2</a:t>
            </a:fld>
            <a:endParaRPr lang="en-US" dirty="0"/>
          </a:p>
        </p:txBody>
      </p:sp>
    </p:spTree>
    <p:extLst>
      <p:ext uri="{BB962C8B-B14F-4D97-AF65-F5344CB8AC3E}">
        <p14:creationId xmlns:p14="http://schemas.microsoft.com/office/powerpoint/2010/main" val="2269388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F124C1-FBAC-864B-310C-B1B88B05D495}"/>
              </a:ext>
            </a:extLst>
          </p:cNvPr>
          <p:cNvPicPr>
            <a:picLocks noChangeAspect="1"/>
          </p:cNvPicPr>
          <p:nvPr/>
        </p:nvPicPr>
        <p:blipFill>
          <a:blip r:embed="rId2"/>
          <a:stretch>
            <a:fillRect/>
          </a:stretch>
        </p:blipFill>
        <p:spPr>
          <a:xfrm>
            <a:off x="0" y="5868166"/>
            <a:ext cx="12192000" cy="989834"/>
          </a:xfrm>
          <a:prstGeom prst="rect">
            <a:avLst/>
          </a:prstGeom>
        </p:spPr>
      </p:pic>
      <p:sp>
        <p:nvSpPr>
          <p:cNvPr id="2" name="Title 1">
            <a:extLst>
              <a:ext uri="{FF2B5EF4-FFF2-40B4-BE49-F238E27FC236}">
                <a16:creationId xmlns:a16="http://schemas.microsoft.com/office/drawing/2014/main" id="{AAE0BAF7-8B67-8599-03D4-247528495757}"/>
              </a:ext>
            </a:extLst>
          </p:cNvPr>
          <p:cNvSpPr>
            <a:spLocks noGrp="1"/>
          </p:cNvSpPr>
          <p:nvPr>
            <p:ph type="title"/>
          </p:nvPr>
        </p:nvSpPr>
        <p:spPr>
          <a:xfrm>
            <a:off x="838200" y="0"/>
            <a:ext cx="10515600" cy="1054485"/>
          </a:xfrm>
        </p:spPr>
        <p:txBody>
          <a:bodyPr/>
          <a:lstStyle/>
          <a:p>
            <a:pPr marL="228600" marR="0" lvl="0" indent="-228600" defTabSz="914400" rtl="0" eaLnBrk="1" fontAlgn="auto" latinLnBrk="0" hangingPunct="1">
              <a:lnSpc>
                <a:spcPct val="100000"/>
              </a:lnSpc>
              <a:spcBef>
                <a:spcPts val="0"/>
              </a:spcBef>
              <a:spcAft>
                <a:spcPts val="0"/>
              </a:spcAft>
              <a:tabLst/>
              <a:defRPr/>
            </a:pPr>
            <a:r>
              <a:rPr kumimoji="0" lang="en-US"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Segoe UI" panose="020B0502040204020203" pitchFamily="34" charset="0"/>
              </a:rPr>
              <a:t>Other topics….</a:t>
            </a:r>
            <a:endParaRPr lang="en-US" b="1" dirty="0">
              <a:latin typeface="Century Gothic" panose="020B0502020202020204" pitchFamily="34" charset="0"/>
            </a:endParaRPr>
          </a:p>
        </p:txBody>
      </p:sp>
      <p:pic>
        <p:nvPicPr>
          <p:cNvPr id="5" name="Content Placeholder 4">
            <a:extLst>
              <a:ext uri="{FF2B5EF4-FFF2-40B4-BE49-F238E27FC236}">
                <a16:creationId xmlns:a16="http://schemas.microsoft.com/office/drawing/2014/main" id="{A14BB57B-D788-309D-5423-87458DAA4E6A}"/>
              </a:ext>
            </a:extLst>
          </p:cNvPr>
          <p:cNvPicPr>
            <a:picLocks noGrp="1" noChangeAspect="1"/>
          </p:cNvPicPr>
          <p:nvPr>
            <p:ph idx="1"/>
          </p:nvPr>
        </p:nvPicPr>
        <p:blipFill>
          <a:blip r:embed="rId3"/>
          <a:stretch>
            <a:fillRect/>
          </a:stretch>
        </p:blipFill>
        <p:spPr>
          <a:xfrm>
            <a:off x="119247" y="5934755"/>
            <a:ext cx="843189" cy="843189"/>
          </a:xfrm>
          <a:prstGeom prst="rect">
            <a:avLst/>
          </a:prstGeom>
        </p:spPr>
      </p:pic>
      <p:sp>
        <p:nvSpPr>
          <p:cNvPr id="4" name="Slide Number Placeholder 3">
            <a:extLst>
              <a:ext uri="{FF2B5EF4-FFF2-40B4-BE49-F238E27FC236}">
                <a16:creationId xmlns:a16="http://schemas.microsoft.com/office/drawing/2014/main" id="{F131A64A-5703-DC6A-8B38-1F31D17E4952}"/>
              </a:ext>
            </a:extLst>
          </p:cNvPr>
          <p:cNvSpPr>
            <a:spLocks noGrp="1"/>
          </p:cNvSpPr>
          <p:nvPr>
            <p:ph type="sldNum" sz="quarter" idx="12"/>
          </p:nvPr>
        </p:nvSpPr>
        <p:spPr/>
        <p:txBody>
          <a:bodyPr/>
          <a:lstStyle/>
          <a:p>
            <a:fld id="{1E61BF7F-F920-45C1-8043-DC22DDF7273D}" type="slidenum">
              <a:rPr lang="en-US" smtClean="0"/>
              <a:t>20</a:t>
            </a:fld>
            <a:endParaRPr lang="en-US"/>
          </a:p>
        </p:txBody>
      </p:sp>
      <p:sp>
        <p:nvSpPr>
          <p:cNvPr id="6" name="TextBox 5">
            <a:extLst>
              <a:ext uri="{FF2B5EF4-FFF2-40B4-BE49-F238E27FC236}">
                <a16:creationId xmlns:a16="http://schemas.microsoft.com/office/drawing/2014/main" id="{81844F94-C765-3D11-5E5E-32068B8C0FCE}"/>
              </a:ext>
            </a:extLst>
          </p:cNvPr>
          <p:cNvSpPr txBox="1"/>
          <p:nvPr/>
        </p:nvSpPr>
        <p:spPr>
          <a:xfrm>
            <a:off x="471334" y="1054485"/>
            <a:ext cx="11648547" cy="5510226"/>
          </a:xfrm>
          <a:prstGeom prst="rect">
            <a:avLst/>
          </a:prstGeom>
          <a:noFill/>
        </p:spPr>
        <p:txBody>
          <a:bodyPr wrap="square" rtlCol="0">
            <a:spAutoFit/>
          </a:bodyPr>
          <a:lstStyle/>
          <a:p>
            <a:pPr>
              <a:lnSpc>
                <a:spcPct val="150000"/>
              </a:lnSpc>
            </a:pPr>
            <a:r>
              <a:rPr lang="en-US" b="1" dirty="0"/>
              <a:t>DTCC Marijuana Industry Training Program – Workforce Development January 2025</a:t>
            </a:r>
          </a:p>
          <a:p>
            <a:pPr>
              <a:lnSpc>
                <a:spcPct val="150000"/>
              </a:lnSpc>
            </a:pPr>
            <a:r>
              <a:rPr lang="en-US" b="1" dirty="0"/>
              <a:t>Testing Project with DSP of the products from the illegal market to compare to the standards in the regulated market</a:t>
            </a:r>
          </a:p>
          <a:p>
            <a:pPr>
              <a:lnSpc>
                <a:spcPct val="150000"/>
              </a:lnSpc>
            </a:pPr>
            <a:r>
              <a:rPr lang="en-US" b="1" dirty="0"/>
              <a:t>OMC FAQs page at our website </a:t>
            </a:r>
            <a:r>
              <a:rPr lang="en-US" b="1" u="sng" dirty="0"/>
              <a:t>omc.delaware.gov</a:t>
            </a:r>
          </a:p>
          <a:p>
            <a:pPr marL="342900" marR="0" lvl="0" indent="-342900">
              <a:lnSpc>
                <a:spcPct val="107000"/>
              </a:lnSpc>
              <a:spcBef>
                <a:spcPts val="0"/>
              </a:spcBef>
              <a:spcAft>
                <a:spcPts val="0"/>
              </a:spcAft>
              <a:buFont typeface="Symbol" panose="05050102010706020507" pitchFamily="18" charset="2"/>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How do I know the marijuana products I buy are safe?</a:t>
            </a:r>
          </a:p>
          <a:p>
            <a:pPr marL="742950" marR="0" lvl="1" indent="-28575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To reduce the risk of consuming dangerous substances from marijuana, it is important to buy marijuana from a State of Delaware regulated business. To protect the public, all marijuana grown in Delaware undergoes a rigorous testing protocol to detect mold, bacteria, yeast, pesticides, solvents, and heavy metals testing.</a:t>
            </a:r>
          </a:p>
          <a:p>
            <a:pPr marL="342900" indent="-342900">
              <a:lnSpc>
                <a:spcPct val="107000"/>
              </a:lnSpc>
              <a:buFont typeface="Symbol" panose="05050102010706020507" pitchFamily="18" charset="2"/>
              <a:buChar char=""/>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DATA &amp; METRICS-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what data points should be studied by the </a:t>
            </a:r>
            <a:r>
              <a:rPr lang="en-US" sz="2000" kern="100" dirty="0">
                <a:latin typeface="Calibri" panose="020F0502020204030204" pitchFamily="34" charset="0"/>
                <a:ea typeface="Calibri" panose="020F0502020204030204" pitchFamily="34" charset="0"/>
                <a:cs typeface="Times New Roman" panose="02020603050405020304" pitchFamily="18" charset="0"/>
              </a:rPr>
              <a:t>State?</a:t>
            </a:r>
          </a:p>
          <a:p>
            <a:pPr marR="0" lvl="1">
              <a:spcBef>
                <a:spcPts val="0"/>
              </a:spcBef>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Employment impact?</a:t>
            </a:r>
          </a:p>
          <a:p>
            <a:pPr marR="0" lvl="1">
              <a:spcBef>
                <a:spcPts val="0"/>
              </a:spcBef>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Crime and Drug Use?</a:t>
            </a:r>
          </a:p>
          <a:p>
            <a:pPr marR="0" lvl="1">
              <a:spcBef>
                <a:spcPts val="0"/>
              </a:spcBef>
            </a:pPr>
            <a:r>
              <a:rPr lang="en-US" sz="2000" kern="100" dirty="0">
                <a:latin typeface="Calibri" panose="020F0502020204030204" pitchFamily="34" charset="0"/>
                <a:ea typeface="Calibri" panose="020F0502020204030204" pitchFamily="34" charset="0"/>
                <a:cs typeface="Times New Roman" panose="02020603050405020304" pitchFamily="18" charset="0"/>
              </a:rPr>
              <a:t>Economic Impact?</a:t>
            </a:r>
          </a:p>
          <a:p>
            <a:pPr marR="0" lvl="1">
              <a:spcBef>
                <a:spcPts val="0"/>
              </a:spcBef>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Highway Safety?</a:t>
            </a:r>
          </a:p>
          <a:p>
            <a:pPr marR="0" lvl="1">
              <a:spcBef>
                <a:spcPts val="0"/>
              </a:spcBef>
            </a:pPr>
            <a:r>
              <a:rPr lang="en-US" sz="2000" kern="100" dirty="0">
                <a:latin typeface="Calibri" panose="020F0502020204030204" pitchFamily="34" charset="0"/>
                <a:ea typeface="Calibri" panose="020F0502020204030204" pitchFamily="34" charset="0"/>
                <a:cs typeface="Times New Roman" panose="02020603050405020304" pitchFamily="18" charset="0"/>
              </a:rPr>
              <a:t>Health and Safety? E.R. Visits?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b="1" dirty="0"/>
              <a:t>										</a:t>
            </a:r>
          </a:p>
          <a:p>
            <a:r>
              <a:rPr lang="en-US" b="1" dirty="0"/>
              <a:t>										omc.delaware.gov</a:t>
            </a:r>
          </a:p>
        </p:txBody>
      </p:sp>
    </p:spTree>
    <p:extLst>
      <p:ext uri="{BB962C8B-B14F-4D97-AF65-F5344CB8AC3E}">
        <p14:creationId xmlns:p14="http://schemas.microsoft.com/office/powerpoint/2010/main" val="2424196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6AB826C5-4990-406B-075D-8453404ABB50}"/>
              </a:ext>
            </a:extLst>
          </p:cNvPr>
          <p:cNvSpPr/>
          <p:nvPr/>
        </p:nvSpPr>
        <p:spPr>
          <a:xfrm>
            <a:off x="680707" y="3466933"/>
            <a:ext cx="3886406" cy="48529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A109360-5780-E69C-F88F-7D12AE414DE5}"/>
              </a:ext>
            </a:extLst>
          </p:cNvPr>
          <p:cNvPicPr>
            <a:picLocks noChangeAspect="1"/>
          </p:cNvPicPr>
          <p:nvPr/>
        </p:nvPicPr>
        <p:blipFill>
          <a:blip r:embed="rId2"/>
          <a:stretch>
            <a:fillRect/>
          </a:stretch>
        </p:blipFill>
        <p:spPr>
          <a:xfrm>
            <a:off x="0" y="5427434"/>
            <a:ext cx="12192000" cy="1480608"/>
          </a:xfrm>
          <a:prstGeom prst="rect">
            <a:avLst/>
          </a:prstGeom>
        </p:spPr>
      </p:pic>
      <p:sp>
        <p:nvSpPr>
          <p:cNvPr id="2" name="Title 1">
            <a:extLst>
              <a:ext uri="{FF2B5EF4-FFF2-40B4-BE49-F238E27FC236}">
                <a16:creationId xmlns:a16="http://schemas.microsoft.com/office/drawing/2014/main" id="{BC824B53-1A05-3122-EB16-855F5A21A033}"/>
              </a:ext>
            </a:extLst>
          </p:cNvPr>
          <p:cNvSpPr>
            <a:spLocks noGrp="1"/>
          </p:cNvSpPr>
          <p:nvPr>
            <p:ph type="title"/>
          </p:nvPr>
        </p:nvSpPr>
        <p:spPr>
          <a:xfrm>
            <a:off x="779837" y="37933"/>
            <a:ext cx="10515600" cy="1480608"/>
          </a:xfrm>
        </p:spPr>
        <p:txBody>
          <a:bodyPr/>
          <a:lstStyle/>
          <a:p>
            <a:pPr marL="228600" marR="0" lvl="0" indent="-228600" defTabSz="914400" rtl="0" eaLnBrk="1" fontAlgn="auto" latinLnBrk="0" hangingPunct="1">
              <a:lnSpc>
                <a:spcPct val="90000"/>
              </a:lnSpc>
              <a:spcBef>
                <a:spcPts val="1000"/>
              </a:spcBef>
              <a:spcAft>
                <a:spcPts val="0"/>
              </a:spcAft>
              <a:tabLst/>
              <a:defRPr/>
            </a:pPr>
            <a:r>
              <a:rPr kumimoji="0" lang="en-US"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Segoe UI" panose="020B0502040204020203" pitchFamily="34" charset="0"/>
              </a:rPr>
              <a:t>Timeline for Implementation</a:t>
            </a:r>
            <a:br>
              <a:rPr kumimoji="0" lang="en-US" sz="2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br>
            <a:endParaRPr lang="en-US" dirty="0"/>
          </a:p>
        </p:txBody>
      </p:sp>
      <p:pic>
        <p:nvPicPr>
          <p:cNvPr id="5" name="Content Placeholder 4">
            <a:extLst>
              <a:ext uri="{FF2B5EF4-FFF2-40B4-BE49-F238E27FC236}">
                <a16:creationId xmlns:a16="http://schemas.microsoft.com/office/drawing/2014/main" id="{C9EEE304-9AB3-E346-BC7A-87FDAB576025}"/>
              </a:ext>
            </a:extLst>
          </p:cNvPr>
          <p:cNvPicPr>
            <a:picLocks noGrp="1" noChangeAspect="1"/>
          </p:cNvPicPr>
          <p:nvPr>
            <p:ph idx="1"/>
          </p:nvPr>
        </p:nvPicPr>
        <p:blipFill>
          <a:blip r:embed="rId3"/>
          <a:stretch>
            <a:fillRect/>
          </a:stretch>
        </p:blipFill>
        <p:spPr>
          <a:xfrm>
            <a:off x="341333" y="5647002"/>
            <a:ext cx="993734" cy="993734"/>
          </a:xfrm>
          <a:prstGeom prst="rect">
            <a:avLst/>
          </a:prstGeom>
        </p:spPr>
      </p:pic>
      <p:sp>
        <p:nvSpPr>
          <p:cNvPr id="4" name="Slide Number Placeholder 3">
            <a:extLst>
              <a:ext uri="{FF2B5EF4-FFF2-40B4-BE49-F238E27FC236}">
                <a16:creationId xmlns:a16="http://schemas.microsoft.com/office/drawing/2014/main" id="{B83CE44E-A0FA-0D2A-F7D0-9DA6A084FF51}"/>
              </a:ext>
            </a:extLst>
          </p:cNvPr>
          <p:cNvSpPr>
            <a:spLocks noGrp="1"/>
          </p:cNvSpPr>
          <p:nvPr>
            <p:ph type="sldNum" sz="quarter" idx="12"/>
          </p:nvPr>
        </p:nvSpPr>
        <p:spPr/>
        <p:txBody>
          <a:bodyPr/>
          <a:lstStyle/>
          <a:p>
            <a:fld id="{1E61BF7F-F920-45C1-8043-DC22DDF7273D}" type="slidenum">
              <a:rPr lang="en-US" smtClean="0"/>
              <a:t>3</a:t>
            </a:fld>
            <a:endParaRPr lang="en-US"/>
          </a:p>
        </p:txBody>
      </p:sp>
      <p:graphicFrame>
        <p:nvGraphicFramePr>
          <p:cNvPr id="6" name="Diagram 5">
            <a:extLst>
              <a:ext uri="{FF2B5EF4-FFF2-40B4-BE49-F238E27FC236}">
                <a16:creationId xmlns:a16="http://schemas.microsoft.com/office/drawing/2014/main" id="{A58C16DB-4DB5-3A07-C5E0-348EEDDE1166}"/>
              </a:ext>
            </a:extLst>
          </p:cNvPr>
          <p:cNvGraphicFramePr/>
          <p:nvPr>
            <p:extLst>
              <p:ext uri="{D42A27DB-BD31-4B8C-83A1-F6EECF244321}">
                <p14:modId xmlns:p14="http://schemas.microsoft.com/office/powerpoint/2010/main" val="3522234822"/>
              </p:ext>
            </p:extLst>
          </p:nvPr>
        </p:nvGraphicFramePr>
        <p:xfrm>
          <a:off x="797118" y="803408"/>
          <a:ext cx="3769995" cy="25276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 7">
            <a:extLst>
              <a:ext uri="{FF2B5EF4-FFF2-40B4-BE49-F238E27FC236}">
                <a16:creationId xmlns:a16="http://schemas.microsoft.com/office/drawing/2014/main" id="{F4063F2A-DADD-7208-8F47-3CFA44724127}"/>
              </a:ext>
            </a:extLst>
          </p:cNvPr>
          <p:cNvGraphicFramePr/>
          <p:nvPr>
            <p:extLst>
              <p:ext uri="{D42A27DB-BD31-4B8C-83A1-F6EECF244321}">
                <p14:modId xmlns:p14="http://schemas.microsoft.com/office/powerpoint/2010/main" val="1659149340"/>
              </p:ext>
            </p:extLst>
          </p:nvPr>
        </p:nvGraphicFramePr>
        <p:xfrm>
          <a:off x="797118" y="4094182"/>
          <a:ext cx="3825240" cy="116329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0" name="Diagram 9">
            <a:extLst>
              <a:ext uri="{FF2B5EF4-FFF2-40B4-BE49-F238E27FC236}">
                <a16:creationId xmlns:a16="http://schemas.microsoft.com/office/drawing/2014/main" id="{D638661A-C6E2-8053-F666-283A33653B69}"/>
              </a:ext>
            </a:extLst>
          </p:cNvPr>
          <p:cNvGraphicFramePr/>
          <p:nvPr>
            <p:extLst>
              <p:ext uri="{D42A27DB-BD31-4B8C-83A1-F6EECF244321}">
                <p14:modId xmlns:p14="http://schemas.microsoft.com/office/powerpoint/2010/main" val="3145073830"/>
              </p:ext>
            </p:extLst>
          </p:nvPr>
        </p:nvGraphicFramePr>
        <p:xfrm>
          <a:off x="5796724" y="803407"/>
          <a:ext cx="3523615" cy="252762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1" name="Diagram 10">
            <a:extLst>
              <a:ext uri="{FF2B5EF4-FFF2-40B4-BE49-F238E27FC236}">
                <a16:creationId xmlns:a16="http://schemas.microsoft.com/office/drawing/2014/main" id="{10EB36D2-D525-1B70-ED19-C3CE99BAEAFB}"/>
              </a:ext>
            </a:extLst>
          </p:cNvPr>
          <p:cNvGraphicFramePr/>
          <p:nvPr>
            <p:extLst>
              <p:ext uri="{D42A27DB-BD31-4B8C-83A1-F6EECF244321}">
                <p14:modId xmlns:p14="http://schemas.microsoft.com/office/powerpoint/2010/main" val="1528576781"/>
              </p:ext>
            </p:extLst>
          </p:nvPr>
        </p:nvGraphicFramePr>
        <p:xfrm>
          <a:off x="5794590" y="3526973"/>
          <a:ext cx="3390900" cy="1148856"/>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13" name="TextBox 12">
            <a:extLst>
              <a:ext uri="{FF2B5EF4-FFF2-40B4-BE49-F238E27FC236}">
                <a16:creationId xmlns:a16="http://schemas.microsoft.com/office/drawing/2014/main" id="{9E4F89C7-37DD-2639-9BB9-AD25408AD6C2}"/>
              </a:ext>
            </a:extLst>
          </p:cNvPr>
          <p:cNvSpPr txBox="1"/>
          <p:nvPr/>
        </p:nvSpPr>
        <p:spPr>
          <a:xfrm>
            <a:off x="3531476" y="6067267"/>
            <a:ext cx="4027055"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Title 4 § 1343. Licensing Process</a:t>
            </a:r>
            <a:endParaRPr kumimoji="0" lang="en-US" sz="2000" b="1" i="0" u="none" strike="noStrike" kern="0" cap="none" spc="0" normalizeH="0" baseline="0" noProof="0" dirty="0">
              <a:ln>
                <a:noFill/>
              </a:ln>
              <a:solidFill>
                <a:prstClr val="black"/>
              </a:solidFill>
              <a:effectLst/>
              <a:uLnTx/>
              <a:uFillTx/>
            </a:endParaRPr>
          </a:p>
        </p:txBody>
      </p:sp>
      <p:pic>
        <p:nvPicPr>
          <p:cNvPr id="9" name="Picture 8" descr="A picture containing ground, outdoor&#10;&#10;Description automatically generated">
            <a:extLst>
              <a:ext uri="{FF2B5EF4-FFF2-40B4-BE49-F238E27FC236}">
                <a16:creationId xmlns:a16="http://schemas.microsoft.com/office/drawing/2014/main" id="{2503CF7F-AEB6-260E-33DD-3FEA90451AE0}"/>
              </a:ext>
            </a:extLst>
          </p:cNvPr>
          <p:cNvPicPr>
            <a:picLocks noChangeAspect="1"/>
          </p:cNvPicPr>
          <p:nvPr/>
        </p:nvPicPr>
        <p:blipFill>
          <a:blip r:embed="rId24">
            <a:extLst>
              <a:ext uri="{28A0092B-C50C-407E-A947-70E740481C1C}">
                <a14:useLocalDpi xmlns:a14="http://schemas.microsoft.com/office/drawing/2010/main"/>
              </a:ext>
            </a:extLst>
          </a:blip>
          <a:stretch>
            <a:fillRect/>
          </a:stretch>
        </p:blipFill>
        <p:spPr>
          <a:xfrm>
            <a:off x="9831528" y="37933"/>
            <a:ext cx="2346960" cy="6858000"/>
          </a:xfrm>
          <a:prstGeom prst="rect">
            <a:avLst/>
          </a:prstGeom>
        </p:spPr>
      </p:pic>
      <p:sp>
        <p:nvSpPr>
          <p:cNvPr id="7" name="TextBox 6">
            <a:extLst>
              <a:ext uri="{FF2B5EF4-FFF2-40B4-BE49-F238E27FC236}">
                <a16:creationId xmlns:a16="http://schemas.microsoft.com/office/drawing/2014/main" id="{056FBFF3-256F-7EB0-31E2-479B723AAB2D}"/>
              </a:ext>
            </a:extLst>
          </p:cNvPr>
          <p:cNvSpPr txBox="1"/>
          <p:nvPr/>
        </p:nvSpPr>
        <p:spPr>
          <a:xfrm rot="20610334">
            <a:off x="154193" y="1970028"/>
            <a:ext cx="1558212" cy="646331"/>
          </a:xfrm>
          <a:prstGeom prst="rect">
            <a:avLst/>
          </a:prstGeom>
          <a:noFill/>
        </p:spPr>
        <p:txBody>
          <a:bodyPr wrap="square" rtlCol="0">
            <a:spAutoFit/>
          </a:bodyPr>
          <a:lstStyle/>
          <a:p>
            <a:r>
              <a:rPr lang="en-US" b="1" dirty="0">
                <a:solidFill>
                  <a:srgbClr val="0070C0"/>
                </a:solidFill>
              </a:rPr>
              <a:t>Opened August 19</a:t>
            </a:r>
            <a:r>
              <a:rPr lang="en-US" b="1" baseline="30000" dirty="0">
                <a:solidFill>
                  <a:srgbClr val="0070C0"/>
                </a:solidFill>
              </a:rPr>
              <a:t>th</a:t>
            </a:r>
            <a:r>
              <a:rPr lang="en-US" b="1" dirty="0">
                <a:solidFill>
                  <a:srgbClr val="0070C0"/>
                </a:solidFill>
              </a:rPr>
              <a:t> </a:t>
            </a:r>
          </a:p>
        </p:txBody>
      </p:sp>
      <p:sp>
        <p:nvSpPr>
          <p:cNvPr id="12" name="TextBox 11">
            <a:extLst>
              <a:ext uri="{FF2B5EF4-FFF2-40B4-BE49-F238E27FC236}">
                <a16:creationId xmlns:a16="http://schemas.microsoft.com/office/drawing/2014/main" id="{94E18C2E-0A36-C759-0EBB-7B883B02D72A}"/>
              </a:ext>
            </a:extLst>
          </p:cNvPr>
          <p:cNvSpPr txBox="1"/>
          <p:nvPr/>
        </p:nvSpPr>
        <p:spPr>
          <a:xfrm rot="20776105">
            <a:off x="1168320" y="816586"/>
            <a:ext cx="933061" cy="369332"/>
          </a:xfrm>
          <a:prstGeom prst="rect">
            <a:avLst/>
          </a:prstGeom>
          <a:noFill/>
        </p:spPr>
        <p:txBody>
          <a:bodyPr wrap="square" rtlCol="0">
            <a:spAutoFit/>
          </a:bodyPr>
          <a:lstStyle/>
          <a:p>
            <a:r>
              <a:rPr lang="en-US" b="1" dirty="0">
                <a:solidFill>
                  <a:srgbClr val="0070C0"/>
                </a:solidFill>
              </a:rPr>
              <a:t>Final</a:t>
            </a:r>
          </a:p>
        </p:txBody>
      </p:sp>
      <p:sp>
        <p:nvSpPr>
          <p:cNvPr id="14" name="TextBox 13">
            <a:extLst>
              <a:ext uri="{FF2B5EF4-FFF2-40B4-BE49-F238E27FC236}">
                <a16:creationId xmlns:a16="http://schemas.microsoft.com/office/drawing/2014/main" id="{2C636D20-BA24-F262-FBE1-C7A960537C95}"/>
              </a:ext>
            </a:extLst>
          </p:cNvPr>
          <p:cNvSpPr txBox="1"/>
          <p:nvPr/>
        </p:nvSpPr>
        <p:spPr>
          <a:xfrm rot="20726984">
            <a:off x="1979815" y="2612962"/>
            <a:ext cx="1783691" cy="646331"/>
          </a:xfrm>
          <a:prstGeom prst="rect">
            <a:avLst/>
          </a:prstGeom>
          <a:noFill/>
        </p:spPr>
        <p:txBody>
          <a:bodyPr wrap="square" rtlCol="0">
            <a:spAutoFit/>
          </a:bodyPr>
          <a:lstStyle/>
          <a:p>
            <a:r>
              <a:rPr lang="en-US" b="1" dirty="0">
                <a:solidFill>
                  <a:srgbClr val="0960AF"/>
                </a:solidFill>
              </a:rPr>
              <a:t>Closed September 30</a:t>
            </a:r>
            <a:r>
              <a:rPr lang="en-US" b="1" baseline="30000" dirty="0">
                <a:solidFill>
                  <a:srgbClr val="0960AF"/>
                </a:solidFill>
              </a:rPr>
              <a:t>th</a:t>
            </a:r>
            <a:r>
              <a:rPr lang="en-US" b="1" dirty="0">
                <a:solidFill>
                  <a:srgbClr val="0960AF"/>
                </a:solidFill>
              </a:rPr>
              <a:t> </a:t>
            </a:r>
          </a:p>
        </p:txBody>
      </p:sp>
      <p:sp>
        <p:nvSpPr>
          <p:cNvPr id="16" name="Rectangle 15">
            <a:extLst>
              <a:ext uri="{FF2B5EF4-FFF2-40B4-BE49-F238E27FC236}">
                <a16:creationId xmlns:a16="http://schemas.microsoft.com/office/drawing/2014/main" id="{DA93AA9A-05CC-9DDF-4AC4-E65CDF91DD7E}"/>
              </a:ext>
            </a:extLst>
          </p:cNvPr>
          <p:cNvSpPr/>
          <p:nvPr/>
        </p:nvSpPr>
        <p:spPr>
          <a:xfrm>
            <a:off x="-32144" y="3488078"/>
            <a:ext cx="5353190" cy="461665"/>
          </a:xfrm>
          <a:prstGeom prst="rect">
            <a:avLst/>
          </a:prstGeom>
          <a:noFill/>
        </p:spPr>
        <p:txBody>
          <a:bodyPr wrap="square" lIns="91440" tIns="45720" rIns="91440" bIns="45720">
            <a:spAutoFit/>
          </a:bodyPr>
          <a:lstStyle/>
          <a:p>
            <a:pPr algn="ctr"/>
            <a:r>
              <a:rPr lang="en-US" sz="2400" b="1" cap="none" spc="0" dirty="0">
                <a:ln w="9525">
                  <a:solidFill>
                    <a:schemeClr val="bg1"/>
                  </a:solidFill>
                  <a:prstDash val="solid"/>
                </a:ln>
                <a:solidFill>
                  <a:schemeClr val="tx2"/>
                </a:solidFill>
                <a:latin typeface="Aptos Black" panose="020F0502020204030204" pitchFamily="34" charset="0"/>
              </a:rPr>
              <a:t>Lottery October 24, 2024</a:t>
            </a:r>
          </a:p>
        </p:txBody>
      </p:sp>
    </p:spTree>
    <p:extLst>
      <p:ext uri="{BB962C8B-B14F-4D97-AF65-F5344CB8AC3E}">
        <p14:creationId xmlns:p14="http://schemas.microsoft.com/office/powerpoint/2010/main" val="2414241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109360-5780-E69C-F88F-7D12AE414DE5}"/>
              </a:ext>
            </a:extLst>
          </p:cNvPr>
          <p:cNvPicPr>
            <a:picLocks noChangeAspect="1"/>
          </p:cNvPicPr>
          <p:nvPr/>
        </p:nvPicPr>
        <p:blipFill>
          <a:blip r:embed="rId3"/>
          <a:stretch>
            <a:fillRect/>
          </a:stretch>
        </p:blipFill>
        <p:spPr>
          <a:xfrm>
            <a:off x="0" y="5292436"/>
            <a:ext cx="4826000" cy="1565564"/>
          </a:xfrm>
          <a:prstGeom prst="rect">
            <a:avLst/>
          </a:prstGeom>
        </p:spPr>
      </p:pic>
      <p:sp>
        <p:nvSpPr>
          <p:cNvPr id="2" name="Title 1">
            <a:extLst>
              <a:ext uri="{FF2B5EF4-FFF2-40B4-BE49-F238E27FC236}">
                <a16:creationId xmlns:a16="http://schemas.microsoft.com/office/drawing/2014/main" id="{BC824B53-1A05-3122-EB16-855F5A21A033}"/>
              </a:ext>
            </a:extLst>
          </p:cNvPr>
          <p:cNvSpPr>
            <a:spLocks noGrp="1"/>
          </p:cNvSpPr>
          <p:nvPr>
            <p:ph type="title"/>
          </p:nvPr>
        </p:nvSpPr>
        <p:spPr>
          <a:xfrm>
            <a:off x="381000" y="350076"/>
            <a:ext cx="10515600" cy="1628014"/>
          </a:xfrm>
        </p:spPr>
        <p:txBody>
          <a:bodyPr/>
          <a:lstStyle/>
          <a:p>
            <a:pPr marL="228600" marR="0" lvl="0" indent="-228600" defTabSz="914400" rtl="0" eaLnBrk="1" fontAlgn="auto" latinLnBrk="0" hangingPunct="1">
              <a:lnSpc>
                <a:spcPct val="90000"/>
              </a:lnSpc>
              <a:spcBef>
                <a:spcPts val="1000"/>
              </a:spcBef>
              <a:spcAft>
                <a:spcPts val="0"/>
              </a:spcAft>
              <a:tabLst/>
              <a:defRPr/>
            </a:pPr>
            <a:r>
              <a:rPr kumimoji="0" lang="en-US"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Segoe UI" panose="020B0502040204020203" pitchFamily="34" charset="0"/>
              </a:rPr>
              <a:t>License Types - Total New Licenses – 125</a:t>
            </a:r>
            <a:br>
              <a:rPr kumimoji="0" lang="en-US"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Segoe UI" panose="020B0502040204020203" pitchFamily="34" charset="0"/>
              </a:rPr>
            </a:br>
            <a:br>
              <a:rPr kumimoji="0" lang="en-US" sz="2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br>
            <a:endParaRPr lang="en-US" dirty="0"/>
          </a:p>
        </p:txBody>
      </p:sp>
      <p:pic>
        <p:nvPicPr>
          <p:cNvPr id="5" name="Content Placeholder 4">
            <a:extLst>
              <a:ext uri="{FF2B5EF4-FFF2-40B4-BE49-F238E27FC236}">
                <a16:creationId xmlns:a16="http://schemas.microsoft.com/office/drawing/2014/main" id="{C9EEE304-9AB3-E346-BC7A-87FDAB576025}"/>
              </a:ext>
            </a:extLst>
          </p:cNvPr>
          <p:cNvPicPr>
            <a:picLocks noGrp="1" noChangeAspect="1"/>
          </p:cNvPicPr>
          <p:nvPr>
            <p:ph idx="1"/>
          </p:nvPr>
        </p:nvPicPr>
        <p:blipFill>
          <a:blip r:embed="rId4"/>
          <a:stretch>
            <a:fillRect/>
          </a:stretch>
        </p:blipFill>
        <p:spPr>
          <a:xfrm>
            <a:off x="427058" y="5499141"/>
            <a:ext cx="993734" cy="993734"/>
          </a:xfrm>
          <a:prstGeom prst="rect">
            <a:avLst/>
          </a:prstGeom>
        </p:spPr>
      </p:pic>
      <p:sp>
        <p:nvSpPr>
          <p:cNvPr id="4" name="Slide Number Placeholder 3">
            <a:extLst>
              <a:ext uri="{FF2B5EF4-FFF2-40B4-BE49-F238E27FC236}">
                <a16:creationId xmlns:a16="http://schemas.microsoft.com/office/drawing/2014/main" id="{B83CE44E-A0FA-0D2A-F7D0-9DA6A084FF51}"/>
              </a:ext>
            </a:extLst>
          </p:cNvPr>
          <p:cNvSpPr>
            <a:spLocks noGrp="1"/>
          </p:cNvSpPr>
          <p:nvPr>
            <p:ph type="sldNum" sz="quarter" idx="12"/>
          </p:nvPr>
        </p:nvSpPr>
        <p:spPr/>
        <p:txBody>
          <a:bodyPr/>
          <a:lstStyle/>
          <a:p>
            <a:fld id="{1E61BF7F-F920-45C1-8043-DC22DDF7273D}" type="slidenum">
              <a:rPr lang="en-US" smtClean="0"/>
              <a:t>4</a:t>
            </a:fld>
            <a:endParaRPr lang="en-US"/>
          </a:p>
        </p:txBody>
      </p:sp>
      <p:sp>
        <p:nvSpPr>
          <p:cNvPr id="11" name="TextBox 10">
            <a:extLst>
              <a:ext uri="{FF2B5EF4-FFF2-40B4-BE49-F238E27FC236}">
                <a16:creationId xmlns:a16="http://schemas.microsoft.com/office/drawing/2014/main" id="{E657EDFF-DEE5-843B-BCBE-B543A52B007A}"/>
              </a:ext>
            </a:extLst>
          </p:cNvPr>
          <p:cNvSpPr txBox="1"/>
          <p:nvPr/>
        </p:nvSpPr>
        <p:spPr>
          <a:xfrm>
            <a:off x="4891578" y="5627702"/>
            <a:ext cx="5385007" cy="470000"/>
          </a:xfrm>
          <a:prstGeom prst="rect">
            <a:avLst/>
          </a:prstGeom>
          <a:noFill/>
        </p:spPr>
        <p:txBody>
          <a:bodyPr wrap="square">
            <a:spAutoFit/>
          </a:bodyPr>
          <a:lstStyle/>
          <a:p>
            <a:pPr marL="0" marR="0">
              <a:lnSpc>
                <a:spcPct val="107000"/>
              </a:lnSpc>
              <a:spcBef>
                <a:spcPts val="0"/>
              </a:spcBef>
              <a:spcAft>
                <a:spcPts val="0"/>
              </a:spcAft>
            </a:pPr>
            <a:r>
              <a:rPr lang="en-US" sz="2400" b="1" kern="100" dirty="0">
                <a:effectLst/>
                <a:ea typeface="Calibri" panose="020F0502020204030204" pitchFamily="34" charset="0"/>
                <a:cs typeface="Times New Roman" panose="02020603050405020304" pitchFamily="18" charset="0"/>
              </a:rPr>
              <a:t>includes 47 Social Equity Licenses</a:t>
            </a:r>
          </a:p>
        </p:txBody>
      </p:sp>
      <p:sp>
        <p:nvSpPr>
          <p:cNvPr id="10" name="TextBox 9">
            <a:extLst>
              <a:ext uri="{FF2B5EF4-FFF2-40B4-BE49-F238E27FC236}">
                <a16:creationId xmlns:a16="http://schemas.microsoft.com/office/drawing/2014/main" id="{AA78B9B7-F9B6-FF7C-92C6-636991AE4A5E}"/>
              </a:ext>
            </a:extLst>
          </p:cNvPr>
          <p:cNvSpPr txBox="1"/>
          <p:nvPr/>
        </p:nvSpPr>
        <p:spPr>
          <a:xfrm>
            <a:off x="381000" y="1411505"/>
            <a:ext cx="4956110" cy="1724318"/>
          </a:xfrm>
          <a:prstGeom prst="rect">
            <a:avLst/>
          </a:prstGeom>
          <a:noFill/>
        </p:spPr>
        <p:txBody>
          <a:bodyPr wrap="square">
            <a:spAutoFit/>
          </a:bodyPr>
          <a:lstStyle/>
          <a:p>
            <a:pPr marL="0" marR="0">
              <a:lnSpc>
                <a:spcPct val="107000"/>
              </a:lnSpc>
              <a:spcBef>
                <a:spcPts val="0"/>
              </a:spcBef>
              <a:spcAft>
                <a:spcPts val="0"/>
              </a:spcAft>
            </a:pPr>
            <a:r>
              <a:rPr lang="en-US" sz="2000" b="1" kern="100" dirty="0">
                <a:effectLst/>
                <a:ea typeface="Calibri" panose="020F0502020204030204" pitchFamily="34" charset="0"/>
                <a:cs typeface="Times New Roman" panose="02020603050405020304" pitchFamily="18" charset="0"/>
              </a:rPr>
              <a:t>Cultivation - 60</a:t>
            </a:r>
          </a:p>
          <a:p>
            <a:pPr marL="0" marR="0">
              <a:lnSpc>
                <a:spcPct val="107000"/>
              </a:lnSpc>
              <a:spcBef>
                <a:spcPts val="0"/>
              </a:spcBef>
              <a:spcAft>
                <a:spcPts val="0"/>
              </a:spcAft>
            </a:pPr>
            <a:r>
              <a:rPr lang="en-US" sz="2000" kern="100" dirty="0">
                <a:effectLst/>
                <a:ea typeface="Calibri" panose="020F0502020204030204" pitchFamily="34" charset="0"/>
                <a:cs typeface="Times New Roman" panose="02020603050405020304" pitchFamily="18" charset="0"/>
              </a:rPr>
              <a:t>Open Cultivation License: 20</a:t>
            </a:r>
          </a:p>
          <a:p>
            <a:pPr marL="0" marR="0">
              <a:lnSpc>
                <a:spcPct val="107000"/>
              </a:lnSpc>
              <a:spcBef>
                <a:spcPts val="0"/>
              </a:spcBef>
              <a:spcAft>
                <a:spcPts val="0"/>
              </a:spcAft>
            </a:pPr>
            <a:r>
              <a:rPr lang="en-US" sz="2000" b="1" kern="100" dirty="0">
                <a:effectLst/>
                <a:ea typeface="Calibri" panose="020F0502020204030204" pitchFamily="34" charset="0"/>
                <a:cs typeface="Times New Roman" panose="02020603050405020304" pitchFamily="18" charset="0"/>
              </a:rPr>
              <a:t>Social Equity </a:t>
            </a:r>
            <a:r>
              <a:rPr lang="en-US" sz="2000" kern="100" dirty="0">
                <a:effectLst/>
                <a:ea typeface="Calibri" panose="020F0502020204030204" pitchFamily="34" charset="0"/>
                <a:cs typeface="Times New Roman" panose="02020603050405020304" pitchFamily="18" charset="0"/>
              </a:rPr>
              <a:t>Cultivation (≥2500 ft</a:t>
            </a:r>
            <a:r>
              <a:rPr lang="en-US" sz="2000" kern="100" baseline="30000" dirty="0">
                <a:effectLst/>
                <a:ea typeface="Calibri" panose="020F0502020204030204" pitchFamily="34" charset="0"/>
                <a:cs typeface="Times New Roman" panose="02020603050405020304" pitchFamily="18" charset="0"/>
              </a:rPr>
              <a:t>2</a:t>
            </a:r>
            <a:r>
              <a:rPr lang="en-US" sz="2000" kern="100" dirty="0">
                <a:effectLst/>
                <a:ea typeface="Calibri" panose="020F0502020204030204" pitchFamily="34" charset="0"/>
                <a:cs typeface="Times New Roman" panose="02020603050405020304" pitchFamily="18" charset="0"/>
              </a:rPr>
              <a:t>): 10</a:t>
            </a:r>
          </a:p>
          <a:p>
            <a:pPr marL="0" marR="0">
              <a:lnSpc>
                <a:spcPct val="107000"/>
              </a:lnSpc>
              <a:spcBef>
                <a:spcPts val="0"/>
              </a:spcBef>
              <a:spcAft>
                <a:spcPts val="0"/>
              </a:spcAft>
            </a:pPr>
            <a:r>
              <a:rPr lang="en-US" sz="2000" kern="100" dirty="0">
                <a:effectLst/>
                <a:ea typeface="Calibri" panose="020F0502020204030204" pitchFamily="34" charset="0"/>
                <a:cs typeface="Times New Roman" panose="02020603050405020304" pitchFamily="18" charset="0"/>
              </a:rPr>
              <a:t>Microbusiness Cultivation: 20</a:t>
            </a:r>
          </a:p>
          <a:p>
            <a:pPr marL="0" marR="0">
              <a:lnSpc>
                <a:spcPct val="107000"/>
              </a:lnSpc>
              <a:spcBef>
                <a:spcPts val="0"/>
              </a:spcBef>
              <a:spcAft>
                <a:spcPts val="0"/>
              </a:spcAft>
            </a:pPr>
            <a:r>
              <a:rPr lang="en-US" sz="2000" b="1" kern="100" dirty="0">
                <a:effectLst/>
                <a:ea typeface="Calibri" panose="020F0502020204030204" pitchFamily="34" charset="0"/>
                <a:cs typeface="Times New Roman" panose="02020603050405020304" pitchFamily="18" charset="0"/>
              </a:rPr>
              <a:t>Social Equity Micro </a:t>
            </a:r>
            <a:r>
              <a:rPr lang="en-US" sz="2000" kern="100" dirty="0">
                <a:effectLst/>
                <a:ea typeface="Calibri" panose="020F0502020204030204" pitchFamily="34" charset="0"/>
                <a:cs typeface="Times New Roman" panose="02020603050405020304" pitchFamily="18" charset="0"/>
              </a:rPr>
              <a:t>Cultivation (≤2500 ft</a:t>
            </a:r>
            <a:r>
              <a:rPr lang="en-US" sz="2000" kern="100" baseline="30000" dirty="0">
                <a:effectLst/>
                <a:ea typeface="Calibri" panose="020F0502020204030204" pitchFamily="34" charset="0"/>
                <a:cs typeface="Times New Roman" panose="02020603050405020304" pitchFamily="18" charset="0"/>
              </a:rPr>
              <a:t>2)</a:t>
            </a:r>
            <a:r>
              <a:rPr lang="en-US" sz="2000" kern="100" dirty="0">
                <a:effectLst/>
                <a:ea typeface="Calibri" panose="020F0502020204030204" pitchFamily="34" charset="0"/>
                <a:cs typeface="Times New Roman" panose="02020603050405020304" pitchFamily="18" charset="0"/>
              </a:rPr>
              <a:t>: 10</a:t>
            </a:r>
          </a:p>
        </p:txBody>
      </p:sp>
      <p:sp>
        <p:nvSpPr>
          <p:cNvPr id="14" name="TextBox 13">
            <a:extLst>
              <a:ext uri="{FF2B5EF4-FFF2-40B4-BE49-F238E27FC236}">
                <a16:creationId xmlns:a16="http://schemas.microsoft.com/office/drawing/2014/main" id="{FE7BF9EB-8149-E872-5ECA-59C7FDCFC85A}"/>
              </a:ext>
            </a:extLst>
          </p:cNvPr>
          <p:cNvSpPr txBox="1"/>
          <p:nvPr/>
        </p:nvSpPr>
        <p:spPr>
          <a:xfrm>
            <a:off x="5595251" y="1428019"/>
            <a:ext cx="3871478" cy="1394997"/>
          </a:xfrm>
          <a:prstGeom prst="rect">
            <a:avLst/>
          </a:prstGeom>
          <a:noFill/>
        </p:spPr>
        <p:txBody>
          <a:bodyPr wrap="square">
            <a:spAutoFit/>
          </a:bodyPr>
          <a:lstStyle/>
          <a:p>
            <a:pPr marL="0" marR="0">
              <a:lnSpc>
                <a:spcPct val="107000"/>
              </a:lnSpc>
              <a:spcBef>
                <a:spcPts val="0"/>
              </a:spcBef>
              <a:spcAft>
                <a:spcPts val="0"/>
              </a:spcAft>
            </a:pPr>
            <a:r>
              <a:rPr lang="en-US" sz="2000" b="1" kern="100" dirty="0">
                <a:solidFill>
                  <a:srgbClr val="7030A0"/>
                </a:solidFill>
                <a:effectLst/>
                <a:ea typeface="Calibri" panose="020F0502020204030204" pitchFamily="34" charset="0"/>
                <a:cs typeface="Times New Roman" panose="02020603050405020304" pitchFamily="18" charset="0"/>
              </a:rPr>
              <a:t>Manufacturing - 30</a:t>
            </a:r>
            <a:endParaRPr lang="en-US" sz="2000" b="1" kern="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kern="100" dirty="0">
                <a:solidFill>
                  <a:srgbClr val="7030A0"/>
                </a:solidFill>
                <a:effectLst/>
                <a:ea typeface="Calibri" panose="020F0502020204030204" pitchFamily="34" charset="0"/>
                <a:cs typeface="Times New Roman" panose="02020603050405020304" pitchFamily="18" charset="0"/>
              </a:rPr>
              <a:t>Open Manufacturing: 10</a:t>
            </a:r>
            <a:endParaRPr lang="en-US" sz="2000" kern="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kern="100" dirty="0">
                <a:solidFill>
                  <a:srgbClr val="7030A0"/>
                </a:solidFill>
                <a:effectLst/>
                <a:ea typeface="Calibri" panose="020F0502020204030204" pitchFamily="34" charset="0"/>
                <a:cs typeface="Times New Roman" panose="02020603050405020304" pitchFamily="18" charset="0"/>
              </a:rPr>
              <a:t>Social Equity </a:t>
            </a:r>
            <a:r>
              <a:rPr lang="en-US" sz="2000" kern="100" dirty="0">
                <a:solidFill>
                  <a:srgbClr val="7030A0"/>
                </a:solidFill>
                <a:effectLst/>
                <a:ea typeface="Calibri" panose="020F0502020204030204" pitchFamily="34" charset="0"/>
                <a:cs typeface="Times New Roman" panose="02020603050405020304" pitchFamily="18" charset="0"/>
              </a:rPr>
              <a:t>Manufacturing: 10</a:t>
            </a:r>
            <a:endParaRPr lang="en-US" sz="2000" kern="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kern="100" dirty="0">
                <a:solidFill>
                  <a:srgbClr val="7030A0"/>
                </a:solidFill>
                <a:effectLst/>
                <a:ea typeface="Calibri" panose="020F0502020204030204" pitchFamily="34" charset="0"/>
                <a:cs typeface="Times New Roman" panose="02020603050405020304" pitchFamily="18" charset="0"/>
              </a:rPr>
              <a:t>Microbusiness Manufacturing: 10</a:t>
            </a:r>
            <a:endParaRPr lang="en-US" sz="2000" kern="100" dirty="0">
              <a:effectLst/>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8B27C5B8-9576-6CC3-56FF-4C6EB8955CF5}"/>
              </a:ext>
            </a:extLst>
          </p:cNvPr>
          <p:cNvSpPr txBox="1"/>
          <p:nvPr/>
        </p:nvSpPr>
        <p:spPr>
          <a:xfrm>
            <a:off x="381000" y="3517342"/>
            <a:ext cx="4191000" cy="1260345"/>
          </a:xfrm>
          <a:prstGeom prst="rect">
            <a:avLst/>
          </a:prstGeom>
          <a:noFill/>
        </p:spPr>
        <p:txBody>
          <a:bodyPr wrap="square">
            <a:spAutoFit/>
          </a:bodyPr>
          <a:lstStyle/>
          <a:p>
            <a:pPr marL="0" marR="0">
              <a:lnSpc>
                <a:spcPct val="107000"/>
              </a:lnSpc>
              <a:spcBef>
                <a:spcPts val="0"/>
              </a:spcBef>
              <a:spcAft>
                <a:spcPts val="0"/>
              </a:spcAft>
            </a:pPr>
            <a:r>
              <a:rPr lang="en-US" sz="2400" b="1" kern="100" dirty="0">
                <a:solidFill>
                  <a:srgbClr val="002060"/>
                </a:solidFill>
                <a:effectLst/>
                <a:ea typeface="Calibri" panose="020F0502020204030204" pitchFamily="34" charset="0"/>
                <a:cs typeface="Times New Roman" panose="02020603050405020304" pitchFamily="18" charset="0"/>
              </a:rPr>
              <a:t>Retail - 30</a:t>
            </a:r>
          </a:p>
          <a:p>
            <a:pPr marL="0" marR="0">
              <a:lnSpc>
                <a:spcPct val="107000"/>
              </a:lnSpc>
              <a:spcBef>
                <a:spcPts val="0"/>
              </a:spcBef>
              <a:spcAft>
                <a:spcPts val="0"/>
              </a:spcAft>
            </a:pPr>
            <a:r>
              <a:rPr lang="en-US" sz="2400" kern="100" dirty="0">
                <a:solidFill>
                  <a:srgbClr val="002060"/>
                </a:solidFill>
                <a:effectLst/>
                <a:ea typeface="Calibri" panose="020F0502020204030204" pitchFamily="34" charset="0"/>
                <a:cs typeface="Times New Roman" panose="02020603050405020304" pitchFamily="18" charset="0"/>
              </a:rPr>
              <a:t>Open Retail License: 15</a:t>
            </a:r>
          </a:p>
          <a:p>
            <a:pPr marL="0" marR="0">
              <a:lnSpc>
                <a:spcPct val="107000"/>
              </a:lnSpc>
              <a:spcBef>
                <a:spcPts val="0"/>
              </a:spcBef>
              <a:spcAft>
                <a:spcPts val="0"/>
              </a:spcAft>
            </a:pPr>
            <a:r>
              <a:rPr lang="en-US" sz="2400" b="1" kern="100" dirty="0">
                <a:solidFill>
                  <a:srgbClr val="002060"/>
                </a:solidFill>
                <a:effectLst/>
                <a:ea typeface="Calibri" panose="020F0502020204030204" pitchFamily="34" charset="0"/>
                <a:cs typeface="Times New Roman" panose="02020603050405020304" pitchFamily="18" charset="0"/>
              </a:rPr>
              <a:t>Social Equity </a:t>
            </a:r>
            <a:r>
              <a:rPr lang="en-US" sz="2400" kern="100" dirty="0">
                <a:solidFill>
                  <a:srgbClr val="002060"/>
                </a:solidFill>
                <a:effectLst/>
                <a:ea typeface="Calibri" panose="020F0502020204030204" pitchFamily="34" charset="0"/>
                <a:cs typeface="Times New Roman" panose="02020603050405020304" pitchFamily="18" charset="0"/>
              </a:rPr>
              <a:t>Retail License:</a:t>
            </a:r>
            <a:r>
              <a:rPr lang="en-US" sz="2400" kern="100" dirty="0">
                <a:solidFill>
                  <a:srgbClr val="002060"/>
                </a:solidFill>
                <a:ea typeface="Calibri" panose="020F0502020204030204" pitchFamily="34" charset="0"/>
                <a:cs typeface="Times New Roman" panose="02020603050405020304" pitchFamily="18" charset="0"/>
              </a:rPr>
              <a:t> </a:t>
            </a:r>
            <a:r>
              <a:rPr lang="en-US" sz="2400" kern="100" dirty="0">
                <a:solidFill>
                  <a:srgbClr val="002060"/>
                </a:solidFill>
                <a:effectLst/>
                <a:ea typeface="Calibri" panose="020F0502020204030204" pitchFamily="34" charset="0"/>
                <a:cs typeface="Times New Roman" panose="02020603050405020304" pitchFamily="18" charset="0"/>
              </a:rPr>
              <a:t>15</a:t>
            </a:r>
          </a:p>
        </p:txBody>
      </p:sp>
      <p:sp>
        <p:nvSpPr>
          <p:cNvPr id="18" name="TextBox 17">
            <a:extLst>
              <a:ext uri="{FF2B5EF4-FFF2-40B4-BE49-F238E27FC236}">
                <a16:creationId xmlns:a16="http://schemas.microsoft.com/office/drawing/2014/main" id="{0C682E3C-D84A-DF5D-5003-4E08FBDA567B}"/>
              </a:ext>
            </a:extLst>
          </p:cNvPr>
          <p:cNvSpPr txBox="1"/>
          <p:nvPr/>
        </p:nvSpPr>
        <p:spPr>
          <a:xfrm>
            <a:off x="5595251" y="3597401"/>
            <a:ext cx="3454400" cy="1032719"/>
          </a:xfrm>
          <a:prstGeom prst="rect">
            <a:avLst/>
          </a:prstGeom>
          <a:noFill/>
        </p:spPr>
        <p:txBody>
          <a:bodyPr wrap="square">
            <a:spAutoFit/>
          </a:bodyPr>
          <a:lstStyle/>
          <a:p>
            <a:pPr marL="0" marR="0">
              <a:lnSpc>
                <a:spcPct val="107000"/>
              </a:lnSpc>
              <a:spcBef>
                <a:spcPts val="0"/>
              </a:spcBef>
              <a:spcAft>
                <a:spcPts val="0"/>
              </a:spcAft>
            </a:pPr>
            <a:r>
              <a:rPr lang="en-US" sz="2000" b="1" kern="100" dirty="0">
                <a:solidFill>
                  <a:schemeClr val="accent2">
                    <a:lumMod val="50000"/>
                  </a:schemeClr>
                </a:solidFill>
                <a:effectLst/>
                <a:ea typeface="Calibri" panose="020F0502020204030204" pitchFamily="34" charset="0"/>
                <a:cs typeface="Times New Roman" panose="02020603050405020304" pitchFamily="18" charset="0"/>
              </a:rPr>
              <a:t>Testing Lab - 5</a:t>
            </a:r>
          </a:p>
          <a:p>
            <a:pPr marL="0" marR="0">
              <a:lnSpc>
                <a:spcPct val="107000"/>
              </a:lnSpc>
              <a:spcBef>
                <a:spcPts val="0"/>
              </a:spcBef>
              <a:spcAft>
                <a:spcPts val="0"/>
              </a:spcAft>
            </a:pPr>
            <a:r>
              <a:rPr lang="en-US" kern="100" dirty="0">
                <a:solidFill>
                  <a:schemeClr val="accent2">
                    <a:lumMod val="50000"/>
                  </a:schemeClr>
                </a:solidFill>
                <a:effectLst/>
                <a:ea typeface="Calibri" panose="020F0502020204030204" pitchFamily="34" charset="0"/>
                <a:cs typeface="Times New Roman" panose="02020603050405020304" pitchFamily="18" charset="0"/>
              </a:rPr>
              <a:t>Open Testing Lab: 3</a:t>
            </a:r>
          </a:p>
          <a:p>
            <a:pPr marL="0" marR="0">
              <a:lnSpc>
                <a:spcPct val="107000"/>
              </a:lnSpc>
              <a:spcBef>
                <a:spcPts val="0"/>
              </a:spcBef>
              <a:spcAft>
                <a:spcPts val="0"/>
              </a:spcAft>
            </a:pPr>
            <a:r>
              <a:rPr lang="en-US" b="1" kern="100" dirty="0">
                <a:solidFill>
                  <a:schemeClr val="accent2">
                    <a:lumMod val="50000"/>
                  </a:schemeClr>
                </a:solidFill>
                <a:effectLst/>
                <a:ea typeface="Calibri" panose="020F0502020204030204" pitchFamily="34" charset="0"/>
                <a:cs typeface="Times New Roman" panose="02020603050405020304" pitchFamily="18" charset="0"/>
              </a:rPr>
              <a:t>Social Equity </a:t>
            </a:r>
            <a:r>
              <a:rPr lang="en-US" kern="100" dirty="0">
                <a:solidFill>
                  <a:schemeClr val="accent2">
                    <a:lumMod val="50000"/>
                  </a:schemeClr>
                </a:solidFill>
                <a:effectLst/>
                <a:ea typeface="Calibri" panose="020F0502020204030204" pitchFamily="34" charset="0"/>
                <a:cs typeface="Times New Roman" panose="02020603050405020304" pitchFamily="18" charset="0"/>
              </a:rPr>
              <a:t>Testing </a:t>
            </a:r>
            <a:r>
              <a:rPr lang="en-US" sz="2000" kern="100" dirty="0">
                <a:solidFill>
                  <a:schemeClr val="accent2">
                    <a:lumMod val="50000"/>
                  </a:schemeClr>
                </a:solidFill>
                <a:effectLst/>
                <a:ea typeface="Calibri" panose="020F0502020204030204" pitchFamily="34" charset="0"/>
                <a:cs typeface="Times New Roman" panose="02020603050405020304" pitchFamily="18" charset="0"/>
              </a:rPr>
              <a:t>Lab</a:t>
            </a:r>
            <a:r>
              <a:rPr lang="en-US" kern="100" dirty="0">
                <a:solidFill>
                  <a:schemeClr val="accent2">
                    <a:lumMod val="50000"/>
                  </a:schemeClr>
                </a:solidFill>
                <a:effectLst/>
                <a:ea typeface="Calibri" panose="020F0502020204030204" pitchFamily="34" charset="0"/>
                <a:cs typeface="Times New Roman" panose="02020603050405020304" pitchFamily="18" charset="0"/>
              </a:rPr>
              <a:t>: 2</a:t>
            </a:r>
          </a:p>
        </p:txBody>
      </p:sp>
      <p:pic>
        <p:nvPicPr>
          <p:cNvPr id="7" name="Picture 6" descr="A picture containing ground, outdoor&#10;&#10;Description automatically generated">
            <a:extLst>
              <a:ext uri="{FF2B5EF4-FFF2-40B4-BE49-F238E27FC236}">
                <a16:creationId xmlns:a16="http://schemas.microsoft.com/office/drawing/2014/main" id="{5A80C2B6-ECF3-9801-DE5F-678B8A6CC8F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845040" y="0"/>
            <a:ext cx="2346960" cy="6858000"/>
          </a:xfrm>
          <a:prstGeom prst="rect">
            <a:avLst/>
          </a:prstGeom>
        </p:spPr>
      </p:pic>
    </p:spTree>
    <p:extLst>
      <p:ext uri="{BB962C8B-B14F-4D97-AF65-F5344CB8AC3E}">
        <p14:creationId xmlns:p14="http://schemas.microsoft.com/office/powerpoint/2010/main" val="330608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0901B8-77BA-4F8C-A975-C4D038DA59F2}"/>
              </a:ext>
            </a:extLst>
          </p:cNvPr>
          <p:cNvPicPr>
            <a:picLocks noChangeAspect="1"/>
          </p:cNvPicPr>
          <p:nvPr/>
        </p:nvPicPr>
        <p:blipFill>
          <a:blip r:embed="rId3"/>
          <a:stretch>
            <a:fillRect/>
          </a:stretch>
        </p:blipFill>
        <p:spPr>
          <a:xfrm>
            <a:off x="0" y="5533780"/>
            <a:ext cx="12192000" cy="1336680"/>
          </a:xfrm>
          <a:prstGeom prst="rect">
            <a:avLst/>
          </a:prstGeom>
        </p:spPr>
      </p:pic>
      <p:sp>
        <p:nvSpPr>
          <p:cNvPr id="2" name="Title 1">
            <a:extLst>
              <a:ext uri="{FF2B5EF4-FFF2-40B4-BE49-F238E27FC236}">
                <a16:creationId xmlns:a16="http://schemas.microsoft.com/office/drawing/2014/main" id="{57D2AAB7-D3BE-FC11-D948-805CADF331F6}"/>
              </a:ext>
            </a:extLst>
          </p:cNvPr>
          <p:cNvSpPr>
            <a:spLocks noGrp="1"/>
          </p:cNvSpPr>
          <p:nvPr>
            <p:ph type="title"/>
          </p:nvPr>
        </p:nvSpPr>
        <p:spPr>
          <a:xfrm>
            <a:off x="557935" y="462590"/>
            <a:ext cx="8911687" cy="864031"/>
          </a:xfrm>
        </p:spPr>
        <p:txBody>
          <a:bodyPr>
            <a:normAutofit fontScale="90000"/>
          </a:bodyPr>
          <a:lstStyle/>
          <a:p>
            <a:r>
              <a:rPr lang="en-US" sz="3600" b="1" dirty="0">
                <a:effectLst/>
                <a:latin typeface="Century Gothic" panose="020B0502020202020204" pitchFamily="34" charset="0"/>
                <a:ea typeface="Calibri" panose="020F0502020204030204" pitchFamily="34" charset="0"/>
                <a:cs typeface="Times New Roman" panose="02020603050405020304" pitchFamily="18" charset="0"/>
              </a:rPr>
              <a:t>Application &amp; License Costs:</a:t>
            </a:r>
            <a:br>
              <a:rPr lang="en-US" sz="3200" b="1" dirty="0">
                <a:effectLst/>
                <a:latin typeface="Century Gothic" panose="020B0502020202020204" pitchFamily="34" charset="0"/>
                <a:ea typeface="Calibri" panose="020F0502020204030204" pitchFamily="34" charset="0"/>
                <a:cs typeface="Times New Roman" panose="02020603050405020304" pitchFamily="18" charset="0"/>
              </a:rPr>
            </a:br>
            <a:endParaRPr lang="en-US" b="1" dirty="0">
              <a:latin typeface="Century Gothic" panose="020B0502020202020204" pitchFamily="34" charset="0"/>
            </a:endParaRPr>
          </a:p>
        </p:txBody>
      </p:sp>
      <p:sp>
        <p:nvSpPr>
          <p:cNvPr id="4" name="Content Placeholder 3">
            <a:extLst>
              <a:ext uri="{FF2B5EF4-FFF2-40B4-BE49-F238E27FC236}">
                <a16:creationId xmlns:a16="http://schemas.microsoft.com/office/drawing/2014/main" id="{0DADC5E7-F748-A430-A7C8-4BBB5A0F5DE5}"/>
              </a:ext>
            </a:extLst>
          </p:cNvPr>
          <p:cNvSpPr>
            <a:spLocks noGrp="1"/>
          </p:cNvSpPr>
          <p:nvPr>
            <p:ph sz="half" idx="2"/>
          </p:nvPr>
        </p:nvSpPr>
        <p:spPr>
          <a:xfrm>
            <a:off x="557935" y="1156973"/>
            <a:ext cx="11508374" cy="5147370"/>
          </a:xfrm>
        </p:spPr>
        <p:txBody>
          <a:bodyPr>
            <a:normAutofit lnSpcReduction="10000"/>
          </a:bodyPr>
          <a:lstStyle/>
          <a:p>
            <a:pPr marL="0" marR="0">
              <a:lnSpc>
                <a:spcPct val="107000"/>
              </a:lnSpc>
              <a:spcBef>
                <a:spcPts val="0"/>
              </a:spcBef>
              <a:spcAft>
                <a:spcPts val="0"/>
              </a:spcAft>
            </a:pPr>
            <a:r>
              <a:rPr lang="en-US" sz="2400" dirty="0">
                <a:effectLst/>
                <a:ea typeface="Calibri" panose="020F0502020204030204" pitchFamily="34" charset="0"/>
                <a:cs typeface="Times New Roman" panose="02020603050405020304" pitchFamily="18" charset="0"/>
              </a:rPr>
              <a:t>Non-refundable Application fee is </a:t>
            </a:r>
            <a:r>
              <a:rPr lang="en-US" sz="2400" b="1" dirty="0">
                <a:effectLst/>
                <a:ea typeface="Calibri" panose="020F0502020204030204" pitchFamily="34" charset="0"/>
                <a:cs typeface="Times New Roman" panose="02020603050405020304" pitchFamily="18" charset="0"/>
              </a:rPr>
              <a:t>$5,000</a:t>
            </a:r>
          </a:p>
          <a:p>
            <a:pPr marL="0" marR="0">
              <a:lnSpc>
                <a:spcPct val="107000"/>
              </a:lnSpc>
              <a:spcBef>
                <a:spcPts val="0"/>
              </a:spcBef>
              <a:spcAft>
                <a:spcPts val="0"/>
              </a:spcAft>
            </a:pPr>
            <a:endParaRPr lang="en-US" sz="1100" dirty="0">
              <a:effectLst/>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2400" dirty="0">
                <a:effectLst/>
                <a:ea typeface="Calibri" panose="020F0502020204030204" pitchFamily="34" charset="0"/>
                <a:cs typeface="Times New Roman" panose="02020603050405020304" pitchFamily="18" charset="0"/>
              </a:rPr>
              <a:t>Discount: </a:t>
            </a:r>
            <a:r>
              <a:rPr lang="en-US" sz="2400" b="1" dirty="0">
                <a:effectLst/>
                <a:ea typeface="Calibri" panose="020F0502020204030204" pitchFamily="34" charset="0"/>
                <a:cs typeface="Times New Roman" panose="02020603050405020304" pitchFamily="18" charset="0"/>
              </a:rPr>
              <a:t>Social Equity </a:t>
            </a:r>
            <a:r>
              <a:rPr lang="en-US" sz="2400" dirty="0">
                <a:effectLst/>
                <a:ea typeface="Calibri" panose="020F0502020204030204" pitchFamily="34" charset="0"/>
                <a:cs typeface="Times New Roman" panose="02020603050405020304" pitchFamily="18" charset="0"/>
              </a:rPr>
              <a:t>application fee is </a:t>
            </a:r>
            <a:r>
              <a:rPr lang="en-US" sz="2400" b="1" dirty="0">
                <a:effectLst/>
                <a:ea typeface="Calibri" panose="020F0502020204030204" pitchFamily="34" charset="0"/>
                <a:cs typeface="Times New Roman" panose="02020603050405020304" pitchFamily="18" charset="0"/>
              </a:rPr>
              <a:t>$1,000</a:t>
            </a:r>
            <a:r>
              <a:rPr lang="en-US" sz="2400" b="1" dirty="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Calibri" panose="020F0502020204030204" pitchFamily="34" charset="0"/>
                <a:cs typeface="Times New Roman" panose="02020603050405020304" pitchFamily="18" charset="0"/>
              </a:rPr>
              <a:t>(§1337)</a:t>
            </a:r>
            <a:r>
              <a:rPr lang="en-US" sz="2400" dirty="0">
                <a:effectLst/>
                <a:ea typeface="Calibri" panose="020F0502020204030204" pitchFamily="34" charset="0"/>
                <a:cs typeface="Times New Roman" panose="02020603050405020304" pitchFamily="18" charset="0"/>
              </a:rPr>
              <a:t> </a:t>
            </a:r>
          </a:p>
          <a:p>
            <a:pPr marR="0">
              <a:lnSpc>
                <a:spcPct val="107000"/>
              </a:lnSpc>
              <a:spcBef>
                <a:spcPts val="0"/>
              </a:spcBef>
              <a:spcAft>
                <a:spcPts val="0"/>
              </a:spcAft>
            </a:pPr>
            <a:r>
              <a:rPr lang="en-US" sz="2400" dirty="0">
                <a:effectLst/>
                <a:ea typeface="Calibri" panose="020F0502020204030204" pitchFamily="34" charset="0"/>
                <a:cs typeface="Times New Roman" panose="02020603050405020304" pitchFamily="18" charset="0"/>
              </a:rPr>
              <a:t>Discount:</a:t>
            </a:r>
            <a:r>
              <a:rPr lang="en-US" sz="2400" b="1" dirty="0">
                <a:effectLst/>
                <a:ea typeface="Calibri" panose="020F0502020204030204" pitchFamily="34" charset="0"/>
                <a:cs typeface="Times New Roman" panose="02020603050405020304" pitchFamily="18" charset="0"/>
              </a:rPr>
              <a:t> Microbusiness</a:t>
            </a:r>
            <a:r>
              <a:rPr lang="en-US" sz="2400" dirty="0">
                <a:effectLst/>
                <a:ea typeface="Calibri" panose="020F0502020204030204" pitchFamily="34" charset="0"/>
                <a:cs typeface="Times New Roman" panose="02020603050405020304" pitchFamily="18" charset="0"/>
              </a:rPr>
              <a:t> application fee </a:t>
            </a:r>
            <a:r>
              <a:rPr lang="en-US" sz="2400" b="1" dirty="0">
                <a:effectLst/>
                <a:ea typeface="Calibri" panose="020F0502020204030204" pitchFamily="34" charset="0"/>
                <a:cs typeface="Times New Roman" panose="02020603050405020304" pitchFamily="18" charset="0"/>
              </a:rPr>
              <a:t>$3,000 </a:t>
            </a:r>
            <a: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Calibri" panose="020F0502020204030204" pitchFamily="34" charset="0"/>
                <a:cs typeface="Times New Roman" panose="02020603050405020304" pitchFamily="18" charset="0"/>
              </a:rPr>
              <a:t>(§1341)</a:t>
            </a:r>
            <a:endParaRPr lang="en-US" sz="2400" b="1"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kumimoji="0" lang="en-US" sz="2400" b="0" i="0" u="none" strike="noStrike" kern="1200" cap="none" spc="0" normalizeH="0" baseline="0" noProof="0" dirty="0">
                <a:ln>
                  <a:noFill/>
                </a:ln>
                <a:solidFill>
                  <a:prstClr val="black">
                    <a:lumMod val="75000"/>
                    <a:lumOff val="25000"/>
                  </a:prstClr>
                </a:solidFill>
                <a:effectLst/>
                <a:uLnTx/>
                <a:uFillTx/>
                <a:ea typeface="Calibri" panose="020F0502020204030204" pitchFamily="34" charset="0"/>
                <a:cs typeface="Times New Roman" panose="02020603050405020304" pitchFamily="18" charset="0"/>
              </a:rPr>
              <a:t> </a:t>
            </a:r>
          </a:p>
          <a:p>
            <a:pPr marR="0">
              <a:lnSpc>
                <a:spcPct val="107000"/>
              </a:lnSpc>
              <a:spcBef>
                <a:spcPts val="0"/>
              </a:spcBef>
              <a:spcAft>
                <a:spcPts val="0"/>
              </a:spcAft>
            </a:pPr>
            <a:endParaRPr lang="en-US" sz="1050" dirty="0">
              <a:effectLst/>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OMC license fee is </a:t>
            </a:r>
            <a:r>
              <a:rPr kumimoji="0" lang="en-US" sz="2400" b="1"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$10,000 </a:t>
            </a:r>
            <a:r>
              <a:rPr kumimoji="0" lang="en-US" sz="2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for two-year license (adjusted costs for Cultivation license based on plant grow canopy size cost $2,500, $7,500, or $10,000)</a:t>
            </a:r>
          </a:p>
          <a:p>
            <a:pPr marL="0" marR="0">
              <a:lnSpc>
                <a:spcPct val="107000"/>
              </a:lnSpc>
              <a:spcBef>
                <a:spcPts val="0"/>
              </a:spcBef>
              <a:spcAft>
                <a:spcPts val="0"/>
              </a:spcAft>
            </a:pPr>
            <a:endParaRPr lang="en-US" sz="1050" dirty="0">
              <a:effectLst/>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2400" b="1" dirty="0">
                <a:effectLst/>
                <a:ea typeface="Calibri" panose="020F0502020204030204" pitchFamily="34" charset="0"/>
                <a:cs typeface="Times New Roman" panose="02020603050405020304" pitchFamily="18" charset="0"/>
              </a:rPr>
              <a:t>Social Equity </a:t>
            </a:r>
            <a:r>
              <a:rPr lang="en-US" sz="2400" dirty="0">
                <a:effectLst/>
                <a:ea typeface="Calibri" panose="020F0502020204030204" pitchFamily="34" charset="0"/>
                <a:cs typeface="Times New Roman" panose="02020603050405020304" pitchFamily="18" charset="0"/>
              </a:rPr>
              <a:t>and </a:t>
            </a:r>
            <a:r>
              <a:rPr lang="en-US" sz="2400" b="1" dirty="0">
                <a:effectLst/>
                <a:ea typeface="Calibri" panose="020F0502020204030204" pitchFamily="34" charset="0"/>
                <a:cs typeface="Times New Roman" panose="02020603050405020304" pitchFamily="18" charset="0"/>
              </a:rPr>
              <a:t>Microbusiness</a:t>
            </a:r>
            <a:r>
              <a:rPr lang="en-US" sz="2400" dirty="0">
                <a:effectLst/>
                <a:ea typeface="Calibri" panose="020F0502020204030204" pitchFamily="34" charset="0"/>
                <a:cs typeface="Times New Roman" panose="02020603050405020304" pitchFamily="18" charset="0"/>
              </a:rPr>
              <a:t> licenses are discounted to 40% of regular license and cost </a:t>
            </a:r>
            <a:r>
              <a:rPr lang="en-US" sz="2400" b="1" dirty="0">
                <a:effectLst/>
                <a:ea typeface="Calibri" panose="020F0502020204030204" pitchFamily="34" charset="0"/>
                <a:cs typeface="Times New Roman" panose="02020603050405020304" pitchFamily="18" charset="0"/>
              </a:rPr>
              <a:t>$4,000 </a:t>
            </a:r>
            <a:r>
              <a:rPr lang="en-US" sz="2400" dirty="0">
                <a:effectLst/>
                <a:ea typeface="Calibri" panose="020F0502020204030204" pitchFamily="34" charset="0"/>
                <a:cs typeface="Times New Roman" panose="02020603050405020304" pitchFamily="18" charset="0"/>
              </a:rPr>
              <a:t>for two-year license.</a:t>
            </a:r>
          </a:p>
          <a:p>
            <a:pPr marL="0" marR="0">
              <a:lnSpc>
                <a:spcPct val="107000"/>
              </a:lnSpc>
              <a:spcBef>
                <a:spcPts val="0"/>
              </a:spcBef>
              <a:spcAft>
                <a:spcPts val="0"/>
              </a:spcAft>
            </a:pPr>
            <a:endParaRPr lang="en-US" sz="105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ea typeface="Calibri" panose="020F0502020204030204" pitchFamily="34" charset="0"/>
                <a:cs typeface="Times New Roman" panose="02020603050405020304" pitchFamily="18" charset="0"/>
              </a:rPr>
              <a:t>Sunday Sales require a </a:t>
            </a:r>
            <a:r>
              <a:rPr lang="en-US" sz="2400" b="1" dirty="0">
                <a:effectLst/>
                <a:ea typeface="Calibri" panose="020F0502020204030204" pitchFamily="34" charset="0"/>
                <a:cs typeface="Times New Roman" panose="02020603050405020304" pitchFamily="18" charset="0"/>
              </a:rPr>
              <a:t>$500 </a:t>
            </a:r>
            <a:r>
              <a:rPr lang="en-US" sz="2400" dirty="0">
                <a:effectLst/>
                <a:ea typeface="Calibri" panose="020F0502020204030204" pitchFamily="34" charset="0"/>
                <a:cs typeface="Times New Roman" panose="02020603050405020304" pitchFamily="18" charset="0"/>
              </a:rPr>
              <a:t>biennial license fee §1309 (b)(3).</a:t>
            </a:r>
          </a:p>
          <a:p>
            <a:pPr marL="0" marR="0" indent="0">
              <a:lnSpc>
                <a:spcPct val="107000"/>
              </a:lnSpc>
              <a:spcBef>
                <a:spcPts val="0"/>
              </a:spcBef>
              <a:spcAft>
                <a:spcPts val="0"/>
              </a:spcAft>
              <a:buNone/>
            </a:pPr>
            <a:r>
              <a:rPr lang="en-US" sz="1050" dirty="0">
                <a:effectLs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200" dirty="0">
                <a:effectLst/>
                <a:ea typeface="Calibri" panose="020F0502020204030204" pitchFamily="34" charset="0"/>
                <a:cs typeface="Times New Roman" panose="02020603050405020304" pitchFamily="18" charset="0"/>
              </a:rPr>
              <a:t>(</a:t>
            </a:r>
            <a:r>
              <a:rPr lang="en-US" sz="2200" b="1" dirty="0">
                <a:effectLst/>
                <a:ea typeface="Calibri" panose="020F0502020204030204" pitchFamily="34" charset="0"/>
                <a:cs typeface="Times New Roman" panose="02020603050405020304" pitchFamily="18" charset="0"/>
              </a:rPr>
              <a:t>Note</a:t>
            </a:r>
            <a:r>
              <a:rPr lang="en-US" sz="2200" dirty="0">
                <a:effectLst/>
                <a:ea typeface="Calibri" panose="020F0502020204030204" pitchFamily="34" charset="0"/>
                <a:cs typeface="Times New Roman" panose="02020603050405020304" pitchFamily="18" charset="0"/>
              </a:rPr>
              <a:t>: T4 §1309(b) May not sell or deliver on Thanksgiving, Easter or Christmas)</a:t>
            </a:r>
          </a:p>
          <a:p>
            <a:pPr marL="0" marR="0" indent="0">
              <a:lnSpc>
                <a:spcPct val="107000"/>
              </a:lnSpc>
              <a:spcBef>
                <a:spcPts val="0"/>
              </a:spcBef>
              <a:spcAft>
                <a:spcPts val="0"/>
              </a:spcAft>
              <a:buNone/>
            </a:pPr>
            <a:r>
              <a:rPr lang="en-US" sz="2400" dirty="0">
                <a:effectLst/>
                <a:latin typeface="Segoe UI" panose="020B0502040204020203"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Content Placeholder 4">
            <a:extLst>
              <a:ext uri="{FF2B5EF4-FFF2-40B4-BE49-F238E27FC236}">
                <a16:creationId xmlns:a16="http://schemas.microsoft.com/office/drawing/2014/main" id="{1CF618E8-FDDD-0C73-ABCC-4DBBA087FC68}"/>
              </a:ext>
            </a:extLst>
          </p:cNvPr>
          <p:cNvPicPr>
            <a:picLocks noChangeAspect="1"/>
          </p:cNvPicPr>
          <p:nvPr/>
        </p:nvPicPr>
        <p:blipFill>
          <a:blip r:embed="rId4"/>
          <a:stretch>
            <a:fillRect/>
          </a:stretch>
        </p:blipFill>
        <p:spPr>
          <a:xfrm>
            <a:off x="239769" y="5678336"/>
            <a:ext cx="993734" cy="993734"/>
          </a:xfrm>
          <a:prstGeom prst="rect">
            <a:avLst/>
          </a:prstGeom>
        </p:spPr>
      </p:pic>
    </p:spTree>
    <p:extLst>
      <p:ext uri="{BB962C8B-B14F-4D97-AF65-F5344CB8AC3E}">
        <p14:creationId xmlns:p14="http://schemas.microsoft.com/office/powerpoint/2010/main" val="3191321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109360-5780-E69C-F88F-7D12AE414DE5}"/>
              </a:ext>
            </a:extLst>
          </p:cNvPr>
          <p:cNvPicPr>
            <a:picLocks noChangeAspect="1"/>
          </p:cNvPicPr>
          <p:nvPr/>
        </p:nvPicPr>
        <p:blipFill>
          <a:blip r:embed="rId3"/>
          <a:stretch>
            <a:fillRect/>
          </a:stretch>
        </p:blipFill>
        <p:spPr>
          <a:xfrm>
            <a:off x="0" y="5563248"/>
            <a:ext cx="9845040" cy="1294752"/>
          </a:xfrm>
          <a:prstGeom prst="rect">
            <a:avLst/>
          </a:prstGeom>
        </p:spPr>
      </p:pic>
      <p:sp>
        <p:nvSpPr>
          <p:cNvPr id="2" name="Title 1">
            <a:extLst>
              <a:ext uri="{FF2B5EF4-FFF2-40B4-BE49-F238E27FC236}">
                <a16:creationId xmlns:a16="http://schemas.microsoft.com/office/drawing/2014/main" id="{BC824B53-1A05-3122-EB16-855F5A21A033}"/>
              </a:ext>
            </a:extLst>
          </p:cNvPr>
          <p:cNvSpPr>
            <a:spLocks noGrp="1"/>
          </p:cNvSpPr>
          <p:nvPr>
            <p:ph type="title"/>
          </p:nvPr>
        </p:nvSpPr>
        <p:spPr>
          <a:xfrm>
            <a:off x="381000" y="350076"/>
            <a:ext cx="10515600" cy="1480608"/>
          </a:xfrm>
        </p:spPr>
        <p:txBody>
          <a:bodyPr>
            <a:normAutofit/>
          </a:bodyPr>
          <a:lstStyle/>
          <a:p>
            <a:pPr marL="228600" marR="0" lvl="0" indent="-228600" defTabSz="914400" rtl="0" eaLnBrk="1" fontAlgn="auto" latinLnBrk="0" hangingPunct="1">
              <a:lnSpc>
                <a:spcPct val="90000"/>
              </a:lnSpc>
              <a:spcBef>
                <a:spcPts val="1000"/>
              </a:spcBef>
              <a:spcAft>
                <a:spcPts val="0"/>
              </a:spcAft>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Segoe UI" panose="020B0502040204020203" pitchFamily="34" charset="0"/>
              </a:rPr>
              <a:t>License Types cont’d.</a:t>
            </a:r>
            <a:br>
              <a:rPr kumimoji="0" lang="en-US" sz="3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br>
            <a:endParaRPr lang="en-US" sz="3200" dirty="0"/>
          </a:p>
        </p:txBody>
      </p:sp>
      <p:pic>
        <p:nvPicPr>
          <p:cNvPr id="5" name="Content Placeholder 4">
            <a:extLst>
              <a:ext uri="{FF2B5EF4-FFF2-40B4-BE49-F238E27FC236}">
                <a16:creationId xmlns:a16="http://schemas.microsoft.com/office/drawing/2014/main" id="{C9EEE304-9AB3-E346-BC7A-87FDAB576025}"/>
              </a:ext>
            </a:extLst>
          </p:cNvPr>
          <p:cNvPicPr>
            <a:picLocks noGrp="1" noChangeAspect="1"/>
          </p:cNvPicPr>
          <p:nvPr>
            <p:ph idx="1"/>
          </p:nvPr>
        </p:nvPicPr>
        <p:blipFill>
          <a:blip r:embed="rId4"/>
          <a:stretch>
            <a:fillRect/>
          </a:stretch>
        </p:blipFill>
        <p:spPr>
          <a:xfrm>
            <a:off x="341333" y="5713757"/>
            <a:ext cx="993734" cy="993734"/>
          </a:xfrm>
          <a:prstGeom prst="rect">
            <a:avLst/>
          </a:prstGeom>
        </p:spPr>
      </p:pic>
      <p:sp>
        <p:nvSpPr>
          <p:cNvPr id="4" name="Slide Number Placeholder 3">
            <a:extLst>
              <a:ext uri="{FF2B5EF4-FFF2-40B4-BE49-F238E27FC236}">
                <a16:creationId xmlns:a16="http://schemas.microsoft.com/office/drawing/2014/main" id="{B83CE44E-A0FA-0D2A-F7D0-9DA6A084FF51}"/>
              </a:ext>
            </a:extLst>
          </p:cNvPr>
          <p:cNvSpPr>
            <a:spLocks noGrp="1"/>
          </p:cNvSpPr>
          <p:nvPr>
            <p:ph type="sldNum" sz="quarter" idx="12"/>
          </p:nvPr>
        </p:nvSpPr>
        <p:spPr/>
        <p:txBody>
          <a:bodyPr/>
          <a:lstStyle/>
          <a:p>
            <a:fld id="{1E61BF7F-F920-45C1-8043-DC22DDF7273D}" type="slidenum">
              <a:rPr lang="en-US" smtClean="0"/>
              <a:t>6</a:t>
            </a:fld>
            <a:endParaRPr lang="en-US"/>
          </a:p>
        </p:txBody>
      </p:sp>
      <p:sp>
        <p:nvSpPr>
          <p:cNvPr id="10" name="TextBox 9">
            <a:extLst>
              <a:ext uri="{FF2B5EF4-FFF2-40B4-BE49-F238E27FC236}">
                <a16:creationId xmlns:a16="http://schemas.microsoft.com/office/drawing/2014/main" id="{AA78B9B7-F9B6-FF7C-92C6-636991AE4A5E}"/>
              </a:ext>
            </a:extLst>
          </p:cNvPr>
          <p:cNvSpPr txBox="1"/>
          <p:nvPr/>
        </p:nvSpPr>
        <p:spPr>
          <a:xfrm>
            <a:off x="380999" y="1411505"/>
            <a:ext cx="4965441" cy="2182457"/>
          </a:xfrm>
          <a:prstGeom prst="rect">
            <a:avLst/>
          </a:prstGeom>
          <a:noFill/>
        </p:spPr>
        <p:txBody>
          <a:bodyPr wrap="square">
            <a:spAutoFit/>
          </a:bodyPr>
          <a:lstStyle/>
          <a:p>
            <a:pPr marL="0" marR="0">
              <a:lnSpc>
                <a:spcPct val="107000"/>
              </a:lnSpc>
              <a:spcBef>
                <a:spcPts val="0"/>
              </a:spcBef>
              <a:spcAft>
                <a:spcPts val="0"/>
              </a:spcAft>
            </a:pPr>
            <a:r>
              <a:rPr lang="en-US" sz="3200" b="1" kern="100" dirty="0">
                <a:effectLst/>
                <a:ea typeface="Calibri" panose="020F0502020204030204" pitchFamily="34" charset="0"/>
                <a:cs typeface="Times New Roman" panose="02020603050405020304" pitchFamily="18" charset="0"/>
              </a:rPr>
              <a:t>Conversion License </a:t>
            </a:r>
            <a:r>
              <a:rPr lang="en-US" sz="2400" b="1" kern="100" dirty="0">
                <a:effectLst/>
                <a:ea typeface="Calibri" panose="020F0502020204030204" pitchFamily="34" charset="0"/>
                <a:cs typeface="Times New Roman" panose="02020603050405020304" pitchFamily="18" charset="0"/>
              </a:rPr>
              <a:t>(HB408)</a:t>
            </a:r>
          </a:p>
          <a:p>
            <a:pPr marL="0" marR="0">
              <a:lnSpc>
                <a:spcPct val="107000"/>
              </a:lnSpc>
              <a:spcBef>
                <a:spcPts val="0"/>
              </a:spcBef>
              <a:spcAft>
                <a:spcPts val="0"/>
              </a:spcAft>
            </a:pPr>
            <a:r>
              <a:rPr lang="en-US" sz="2400" kern="100" dirty="0">
                <a:effectLst/>
                <a:ea typeface="Calibri" panose="020F0502020204030204" pitchFamily="34" charset="0"/>
                <a:cs typeface="Times New Roman" panose="02020603050405020304" pitchFamily="18" charset="0"/>
              </a:rPr>
              <a:t>Cultivation - $200, 000</a:t>
            </a:r>
          </a:p>
          <a:p>
            <a:pPr marL="0" marR="0">
              <a:lnSpc>
                <a:spcPct val="107000"/>
              </a:lnSpc>
              <a:spcBef>
                <a:spcPts val="0"/>
              </a:spcBef>
              <a:spcAft>
                <a:spcPts val="0"/>
              </a:spcAft>
            </a:pPr>
            <a:r>
              <a:rPr lang="en-US" sz="2400" kern="100" dirty="0">
                <a:ea typeface="Calibri" panose="020F0502020204030204" pitchFamily="34" charset="0"/>
                <a:cs typeface="Times New Roman" panose="02020603050405020304" pitchFamily="18" charset="0"/>
              </a:rPr>
              <a:t>Manufacturing - $100,000</a:t>
            </a:r>
          </a:p>
          <a:p>
            <a:pPr marL="0" marR="0">
              <a:lnSpc>
                <a:spcPct val="107000"/>
              </a:lnSpc>
              <a:spcBef>
                <a:spcPts val="0"/>
              </a:spcBef>
              <a:spcAft>
                <a:spcPts val="0"/>
              </a:spcAft>
            </a:pPr>
            <a:r>
              <a:rPr lang="en-US" sz="2400" kern="100" dirty="0">
                <a:effectLst/>
                <a:ea typeface="Calibri" panose="020F0502020204030204" pitchFamily="34" charset="0"/>
                <a:cs typeface="Times New Roman" panose="02020603050405020304" pitchFamily="18" charset="0"/>
              </a:rPr>
              <a:t>Retail- $100,000</a:t>
            </a:r>
          </a:p>
          <a:p>
            <a:pPr marL="0" marR="0">
              <a:lnSpc>
                <a:spcPct val="107000"/>
              </a:lnSpc>
              <a:spcBef>
                <a:spcPts val="0"/>
              </a:spcBef>
              <a:spcAft>
                <a:spcPts val="0"/>
              </a:spcAft>
            </a:pPr>
            <a:r>
              <a:rPr lang="en-US" sz="2400" kern="100" dirty="0">
                <a:ea typeface="Calibri" panose="020F0502020204030204" pitchFamily="34" charset="0"/>
                <a:cs typeface="Times New Roman" panose="02020603050405020304" pitchFamily="18" charset="0"/>
              </a:rPr>
              <a:t>Lab Testing - $100,000</a:t>
            </a:r>
            <a:endParaRPr lang="en-US" sz="2400" kern="100" dirty="0">
              <a:effectLst/>
              <a:ea typeface="Calibri" panose="020F0502020204030204" pitchFamily="34" charset="0"/>
              <a:cs typeface="Times New Roman" panose="02020603050405020304" pitchFamily="18" charset="0"/>
            </a:endParaRPr>
          </a:p>
        </p:txBody>
      </p:sp>
      <p:pic>
        <p:nvPicPr>
          <p:cNvPr id="7" name="Picture 6" descr="A picture containing ground, outdoor&#10;&#10;Description automatically generated">
            <a:extLst>
              <a:ext uri="{FF2B5EF4-FFF2-40B4-BE49-F238E27FC236}">
                <a16:creationId xmlns:a16="http://schemas.microsoft.com/office/drawing/2014/main" id="{5A80C2B6-ECF3-9801-DE5F-678B8A6CC8F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845040" y="0"/>
            <a:ext cx="2346960" cy="6858000"/>
          </a:xfrm>
          <a:prstGeom prst="rect">
            <a:avLst/>
          </a:prstGeom>
        </p:spPr>
      </p:pic>
      <p:sp>
        <p:nvSpPr>
          <p:cNvPr id="6" name="TextBox 5">
            <a:extLst>
              <a:ext uri="{FF2B5EF4-FFF2-40B4-BE49-F238E27FC236}">
                <a16:creationId xmlns:a16="http://schemas.microsoft.com/office/drawing/2014/main" id="{EA77365C-058D-2A0F-7D64-691D4AF328D8}"/>
              </a:ext>
            </a:extLst>
          </p:cNvPr>
          <p:cNvSpPr txBox="1"/>
          <p:nvPr/>
        </p:nvSpPr>
        <p:spPr>
          <a:xfrm>
            <a:off x="4973216" y="3312367"/>
            <a:ext cx="4372504" cy="2308324"/>
          </a:xfrm>
          <a:prstGeom prst="rect">
            <a:avLst/>
          </a:prstGeom>
          <a:noFill/>
        </p:spPr>
        <p:txBody>
          <a:bodyPr wrap="square" rtlCol="0">
            <a:spAutoFit/>
          </a:bodyPr>
          <a:lstStyle/>
          <a:p>
            <a:r>
              <a:rPr lang="en-US" sz="2400" dirty="0"/>
              <a:t>Up to 32 Conversion Licenses could be issued raising </a:t>
            </a:r>
          </a:p>
          <a:p>
            <a:r>
              <a:rPr lang="en-US" sz="2400" dirty="0"/>
              <a:t>$4.2 million in funding for the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entury Gothic" panose="020B0502020202020204"/>
                <a:ea typeface="+mn-ea"/>
                <a:cs typeface="+mn-cs"/>
              </a:rPr>
              <a:t>Marijuana Social Equity Business Development Fund</a:t>
            </a:r>
          </a:p>
          <a:p>
            <a:endParaRPr lang="en-US" sz="2400" dirty="0"/>
          </a:p>
        </p:txBody>
      </p:sp>
      <p:sp>
        <p:nvSpPr>
          <p:cNvPr id="8" name="TextBox 7">
            <a:extLst>
              <a:ext uri="{FF2B5EF4-FFF2-40B4-BE49-F238E27FC236}">
                <a16:creationId xmlns:a16="http://schemas.microsoft.com/office/drawing/2014/main" id="{C18FD2C2-027A-0BCC-9345-D19094DB6A57}"/>
              </a:ext>
            </a:extLst>
          </p:cNvPr>
          <p:cNvSpPr txBox="1"/>
          <p:nvPr/>
        </p:nvSpPr>
        <p:spPr>
          <a:xfrm>
            <a:off x="6213255" y="1294752"/>
            <a:ext cx="3200400" cy="1477328"/>
          </a:xfrm>
          <a:prstGeom prst="rect">
            <a:avLst/>
          </a:prstGeom>
          <a:noFill/>
        </p:spPr>
        <p:txBody>
          <a:bodyPr wrap="square" rtlCol="0">
            <a:spAutoFit/>
          </a:bodyPr>
          <a:lstStyle/>
          <a:p>
            <a:r>
              <a:rPr lang="en-US" dirty="0"/>
              <a:t>Pathway for current Medical Marijuana Providers to enter the Adult Use Market and continue to serve Patients in the Medical Marijuana Program</a:t>
            </a:r>
          </a:p>
        </p:txBody>
      </p:sp>
    </p:spTree>
    <p:extLst>
      <p:ext uri="{BB962C8B-B14F-4D97-AF65-F5344CB8AC3E}">
        <p14:creationId xmlns:p14="http://schemas.microsoft.com/office/powerpoint/2010/main" val="1883933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D9CC0B-E3A0-89E9-841C-EB918F996D5F}"/>
              </a:ext>
            </a:extLst>
          </p:cNvPr>
          <p:cNvPicPr>
            <a:picLocks noChangeAspect="1"/>
          </p:cNvPicPr>
          <p:nvPr/>
        </p:nvPicPr>
        <p:blipFill>
          <a:blip r:embed="rId2"/>
          <a:stretch>
            <a:fillRect/>
          </a:stretch>
        </p:blipFill>
        <p:spPr>
          <a:xfrm>
            <a:off x="0" y="6143624"/>
            <a:ext cx="12192000" cy="726835"/>
          </a:xfrm>
          <a:prstGeom prst="rect">
            <a:avLst/>
          </a:prstGeom>
        </p:spPr>
      </p:pic>
      <p:sp>
        <p:nvSpPr>
          <p:cNvPr id="2" name="Title 1">
            <a:extLst>
              <a:ext uri="{FF2B5EF4-FFF2-40B4-BE49-F238E27FC236}">
                <a16:creationId xmlns:a16="http://schemas.microsoft.com/office/drawing/2014/main" id="{02AE3300-4D54-F021-DF55-11B32B2C7DC2}"/>
              </a:ext>
            </a:extLst>
          </p:cNvPr>
          <p:cNvSpPr>
            <a:spLocks noGrp="1"/>
          </p:cNvSpPr>
          <p:nvPr>
            <p:ph type="title"/>
          </p:nvPr>
        </p:nvSpPr>
        <p:spPr>
          <a:xfrm>
            <a:off x="436064" y="278859"/>
            <a:ext cx="10515600" cy="1325563"/>
          </a:xfrm>
        </p:spPr>
        <p:txBody>
          <a:bodyPr>
            <a:normAutofit/>
          </a:bodyPr>
          <a:lstStyle/>
          <a:p>
            <a:r>
              <a:rPr lang="en-US" sz="3600" b="1" dirty="0">
                <a:latin typeface="Century Gothic" panose="020B0502020202020204" pitchFamily="34" charset="0"/>
              </a:rPr>
              <a:t>Licensing Process</a:t>
            </a:r>
          </a:p>
        </p:txBody>
      </p:sp>
      <p:sp>
        <p:nvSpPr>
          <p:cNvPr id="3" name="Content Placeholder 2">
            <a:extLst>
              <a:ext uri="{FF2B5EF4-FFF2-40B4-BE49-F238E27FC236}">
                <a16:creationId xmlns:a16="http://schemas.microsoft.com/office/drawing/2014/main" id="{DDDDAF9A-ABE2-C7B0-27B2-A8BD5EE70A6A}"/>
              </a:ext>
            </a:extLst>
          </p:cNvPr>
          <p:cNvSpPr>
            <a:spLocks noGrp="1"/>
          </p:cNvSpPr>
          <p:nvPr>
            <p:ph idx="1"/>
          </p:nvPr>
        </p:nvSpPr>
        <p:spPr>
          <a:xfrm>
            <a:off x="0" y="1168906"/>
            <a:ext cx="11814110" cy="4520187"/>
          </a:xfrm>
        </p:spPr>
        <p:txBody>
          <a:bodyPr>
            <a:normAutofit fontScale="92500" lnSpcReduction="20000"/>
          </a:bodyPr>
          <a:lstStyle/>
          <a:p>
            <a:pPr marL="457200" marR="0" lvl="1" indent="0">
              <a:lnSpc>
                <a:spcPct val="107000"/>
              </a:lnSpc>
              <a:spcBef>
                <a:spcPts val="0"/>
              </a:spcBef>
              <a:spcAft>
                <a:spcPts val="0"/>
              </a:spcAft>
              <a:buNone/>
            </a:pP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800" b="1" kern="100" dirty="0">
                <a:latin typeface="Calibri" panose="020F0502020204030204" pitchFamily="34" charset="0"/>
                <a:ea typeface="Calibri" panose="020F0502020204030204" pitchFamily="34" charset="0"/>
                <a:cs typeface="Times New Roman" panose="02020603050405020304" pitchFamily="18" charset="0"/>
              </a:rPr>
              <a:t>Step 1:	The License Application Process – Minimum Qualifications</a:t>
            </a:r>
          </a:p>
          <a:p>
            <a:pPr marL="1200150" lvl="2" indent="-285750">
              <a:lnSpc>
                <a:spcPct val="107000"/>
              </a:lnSpc>
              <a:spcBef>
                <a:spcPts val="0"/>
              </a:spcBef>
              <a:buFont typeface="Courier New" panose="02070309020205020404" pitchFamily="49" charset="0"/>
              <a:buChar char="o"/>
            </a:pPr>
            <a:r>
              <a:rPr lang="en-US" sz="2400" b="1" kern="100" dirty="0">
                <a:latin typeface="Calibri" panose="020F0502020204030204" pitchFamily="34" charset="0"/>
                <a:ea typeface="Calibri" panose="020F0502020204030204" pitchFamily="34" charset="0"/>
                <a:cs typeface="Times New Roman" panose="02020603050405020304" pitchFamily="18" charset="0"/>
              </a:rPr>
              <a:t>Applicants only commit to a County of operation and do not submit the intended physical location of their business at this time.  </a:t>
            </a:r>
          </a:p>
          <a:p>
            <a:pPr marL="742950" marR="0" lvl="1" indent="-285750">
              <a:lnSpc>
                <a:spcPct val="107000"/>
              </a:lnSpc>
              <a:spcBef>
                <a:spcPts val="0"/>
              </a:spcBef>
              <a:spcAft>
                <a:spcPts val="0"/>
              </a:spcAft>
              <a:buFont typeface="Courier New" panose="02070309020205020404" pitchFamily="49" charset="0"/>
              <a:buChar char="o"/>
            </a:pPr>
            <a:endParaRPr lang="en-US" sz="2800" b="1" kern="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800" b="1" kern="100" dirty="0">
                <a:latin typeface="Calibri" panose="020F0502020204030204" pitchFamily="34" charset="0"/>
                <a:ea typeface="Calibri" panose="020F0502020204030204" pitchFamily="34" charset="0"/>
                <a:cs typeface="Times New Roman" panose="02020603050405020304" pitchFamily="18" charset="0"/>
              </a:rPr>
              <a:t>Step 2:	The Lottery Drawing – Selection Process </a:t>
            </a:r>
          </a:p>
          <a:p>
            <a:pPr marL="1200150" lvl="2" indent="-285750">
              <a:lnSpc>
                <a:spcPct val="107000"/>
              </a:lnSpc>
              <a:spcBef>
                <a:spcPts val="0"/>
              </a:spcBef>
              <a:buFont typeface="Courier New" panose="02070309020205020404" pitchFamily="49" charset="0"/>
              <a:buChar char="o"/>
            </a:pPr>
            <a:r>
              <a:rPr lang="en-US" sz="2400" b="1" kern="100" dirty="0">
                <a:latin typeface="Calibri" panose="020F0502020204030204" pitchFamily="34" charset="0"/>
                <a:ea typeface="Calibri" panose="020F0502020204030204" pitchFamily="34" charset="0"/>
                <a:cs typeface="Times New Roman" panose="02020603050405020304" pitchFamily="18" charset="0"/>
              </a:rPr>
              <a:t>Selected Applicants are chosen in each category of license and County of operation</a:t>
            </a:r>
          </a:p>
          <a:p>
            <a:pPr marL="742950" marR="0" lvl="1" indent="-285750">
              <a:lnSpc>
                <a:spcPct val="107000"/>
              </a:lnSpc>
              <a:spcBef>
                <a:spcPts val="0"/>
              </a:spcBef>
              <a:spcAft>
                <a:spcPts val="0"/>
              </a:spcAft>
              <a:buFont typeface="Courier New" panose="02070309020205020404" pitchFamily="49" charset="0"/>
              <a:buChar char="o"/>
            </a:pPr>
            <a:endParaRPr lang="en-US" sz="2800" b="1" kern="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800" b="1" kern="100" dirty="0">
                <a:latin typeface="Calibri" panose="020F0502020204030204" pitchFamily="34" charset="0"/>
                <a:ea typeface="Calibri" panose="020F0502020204030204" pitchFamily="34" charset="0"/>
                <a:cs typeface="Times New Roman" panose="02020603050405020304" pitchFamily="18" charset="0"/>
              </a:rPr>
              <a:t>Step 3:	The Selected Applicants Notification</a:t>
            </a:r>
          </a:p>
          <a:p>
            <a:pPr marL="742950" marR="0" lvl="1" indent="-285750">
              <a:lnSpc>
                <a:spcPct val="107000"/>
              </a:lnSpc>
              <a:spcBef>
                <a:spcPts val="0"/>
              </a:spcBef>
              <a:spcAft>
                <a:spcPts val="0"/>
              </a:spcAft>
              <a:buFont typeface="Courier New" panose="02070309020205020404" pitchFamily="49" charset="0"/>
              <a:buChar char="o"/>
            </a:pPr>
            <a:endParaRPr lang="en-US" sz="2800" b="1" kern="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800" b="1" kern="100" dirty="0">
                <a:latin typeface="Calibri" panose="020F0502020204030204" pitchFamily="34" charset="0"/>
                <a:ea typeface="Calibri" panose="020F0502020204030204" pitchFamily="34" charset="0"/>
                <a:cs typeface="Times New Roman" panose="02020603050405020304" pitchFamily="18" charset="0"/>
              </a:rPr>
              <a:t>Step 4:	The Conditional License </a:t>
            </a:r>
          </a:p>
          <a:p>
            <a:pPr marL="742950" marR="0" lvl="1" indent="-285750">
              <a:lnSpc>
                <a:spcPct val="107000"/>
              </a:lnSpc>
              <a:spcBef>
                <a:spcPts val="0"/>
              </a:spcBef>
              <a:spcAft>
                <a:spcPts val="0"/>
              </a:spcAft>
              <a:buFont typeface="Courier New" panose="02070309020205020404" pitchFamily="49" charset="0"/>
              <a:buChar char="o"/>
            </a:pPr>
            <a:endParaRPr lang="en-US" sz="2800" b="1" kern="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800" b="1" kern="100" dirty="0">
                <a:latin typeface="Calibri" panose="020F0502020204030204" pitchFamily="34" charset="0"/>
                <a:ea typeface="Calibri" panose="020F0502020204030204" pitchFamily="34" charset="0"/>
                <a:cs typeface="Times New Roman" panose="02020603050405020304" pitchFamily="18" charset="0"/>
              </a:rPr>
              <a:t>Step 5:	The Active License</a:t>
            </a:r>
          </a:p>
          <a:p>
            <a:pPr marL="742950" marR="0" lvl="1" indent="-285750">
              <a:lnSpc>
                <a:spcPct val="107000"/>
              </a:lnSpc>
              <a:spcBef>
                <a:spcPts val="0"/>
              </a:spcBef>
              <a:spcAft>
                <a:spcPts val="0"/>
              </a:spcAft>
              <a:buFont typeface="Courier New" panose="02070309020205020404" pitchFamily="49" charset="0"/>
              <a:buChar char="o"/>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92873813-3DC0-A61E-E2E4-8D0E4A4156A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1BF7F-F920-45C1-8043-DC22DDF727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Content Placeholder 4">
            <a:extLst>
              <a:ext uri="{FF2B5EF4-FFF2-40B4-BE49-F238E27FC236}">
                <a16:creationId xmlns:a16="http://schemas.microsoft.com/office/drawing/2014/main" id="{8665558A-6FC7-C118-AC8C-E2E1354EF756}"/>
              </a:ext>
            </a:extLst>
          </p:cNvPr>
          <p:cNvPicPr>
            <a:picLocks noChangeAspect="1"/>
          </p:cNvPicPr>
          <p:nvPr/>
        </p:nvPicPr>
        <p:blipFill>
          <a:blip r:embed="rId3"/>
          <a:stretch>
            <a:fillRect/>
          </a:stretch>
        </p:blipFill>
        <p:spPr>
          <a:xfrm>
            <a:off x="136849" y="6207825"/>
            <a:ext cx="598431" cy="598431"/>
          </a:xfrm>
          <a:prstGeom prst="rect">
            <a:avLst/>
          </a:prstGeom>
        </p:spPr>
      </p:pic>
    </p:spTree>
    <p:extLst>
      <p:ext uri="{BB962C8B-B14F-4D97-AF65-F5344CB8AC3E}">
        <p14:creationId xmlns:p14="http://schemas.microsoft.com/office/powerpoint/2010/main" val="668239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D9CC0B-E3A0-89E9-841C-EB918F996D5F}"/>
              </a:ext>
            </a:extLst>
          </p:cNvPr>
          <p:cNvPicPr>
            <a:picLocks noChangeAspect="1"/>
          </p:cNvPicPr>
          <p:nvPr/>
        </p:nvPicPr>
        <p:blipFill>
          <a:blip r:embed="rId2"/>
          <a:stretch>
            <a:fillRect/>
          </a:stretch>
        </p:blipFill>
        <p:spPr>
          <a:xfrm>
            <a:off x="0" y="6143624"/>
            <a:ext cx="12192000" cy="726835"/>
          </a:xfrm>
          <a:prstGeom prst="rect">
            <a:avLst/>
          </a:prstGeom>
        </p:spPr>
      </p:pic>
      <p:sp>
        <p:nvSpPr>
          <p:cNvPr id="2" name="Title 1">
            <a:extLst>
              <a:ext uri="{FF2B5EF4-FFF2-40B4-BE49-F238E27FC236}">
                <a16:creationId xmlns:a16="http://schemas.microsoft.com/office/drawing/2014/main" id="{02AE3300-4D54-F021-DF55-11B32B2C7DC2}"/>
              </a:ext>
            </a:extLst>
          </p:cNvPr>
          <p:cNvSpPr>
            <a:spLocks noGrp="1"/>
          </p:cNvSpPr>
          <p:nvPr>
            <p:ph type="title"/>
          </p:nvPr>
        </p:nvSpPr>
        <p:spPr>
          <a:xfrm>
            <a:off x="436064" y="-72233"/>
            <a:ext cx="10515600" cy="1325563"/>
          </a:xfrm>
        </p:spPr>
        <p:txBody>
          <a:bodyPr>
            <a:normAutofit/>
          </a:bodyPr>
          <a:lstStyle/>
          <a:p>
            <a:r>
              <a:rPr lang="en-US" sz="3600" b="1" dirty="0">
                <a:latin typeface="Century Gothic" panose="020B0502020202020204" pitchFamily="34" charset="0"/>
              </a:rPr>
              <a:t>License Types Available per County</a:t>
            </a:r>
          </a:p>
        </p:txBody>
      </p:sp>
      <p:sp>
        <p:nvSpPr>
          <p:cNvPr id="3" name="Content Placeholder 2">
            <a:extLst>
              <a:ext uri="{FF2B5EF4-FFF2-40B4-BE49-F238E27FC236}">
                <a16:creationId xmlns:a16="http://schemas.microsoft.com/office/drawing/2014/main" id="{DDDDAF9A-ABE2-C7B0-27B2-A8BD5EE70A6A}"/>
              </a:ext>
            </a:extLst>
          </p:cNvPr>
          <p:cNvSpPr>
            <a:spLocks noGrp="1"/>
          </p:cNvSpPr>
          <p:nvPr>
            <p:ph idx="1"/>
          </p:nvPr>
        </p:nvSpPr>
        <p:spPr>
          <a:xfrm>
            <a:off x="0" y="1168906"/>
            <a:ext cx="11814110" cy="4520187"/>
          </a:xfrm>
        </p:spPr>
        <p:txBody>
          <a:bodyPr>
            <a:normAutofit/>
          </a:bodyPr>
          <a:lstStyle/>
          <a:p>
            <a:pPr marL="457200" marR="0" lvl="1" indent="0">
              <a:lnSpc>
                <a:spcPct val="107000"/>
              </a:lnSpc>
              <a:spcBef>
                <a:spcPts val="0"/>
              </a:spcBef>
              <a:spcAft>
                <a:spcPts val="0"/>
              </a:spcAft>
              <a:buNone/>
            </a:pP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nSpc>
                <a:spcPct val="107000"/>
              </a:lnSpc>
              <a:spcBef>
                <a:spcPts val="0"/>
              </a:spcBef>
              <a:spcAft>
                <a:spcPts val="0"/>
              </a:spcAft>
              <a:buNone/>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92873813-3DC0-A61E-E2E4-8D0E4A4156A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1BF7F-F920-45C1-8043-DC22DDF727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Content Placeholder 4">
            <a:extLst>
              <a:ext uri="{FF2B5EF4-FFF2-40B4-BE49-F238E27FC236}">
                <a16:creationId xmlns:a16="http://schemas.microsoft.com/office/drawing/2014/main" id="{8665558A-6FC7-C118-AC8C-E2E1354EF756}"/>
              </a:ext>
            </a:extLst>
          </p:cNvPr>
          <p:cNvPicPr>
            <a:picLocks noChangeAspect="1"/>
          </p:cNvPicPr>
          <p:nvPr/>
        </p:nvPicPr>
        <p:blipFill>
          <a:blip r:embed="rId3"/>
          <a:stretch>
            <a:fillRect/>
          </a:stretch>
        </p:blipFill>
        <p:spPr>
          <a:xfrm>
            <a:off x="136849" y="6207825"/>
            <a:ext cx="598431" cy="598431"/>
          </a:xfrm>
          <a:prstGeom prst="rect">
            <a:avLst/>
          </a:prstGeom>
        </p:spPr>
      </p:pic>
      <p:graphicFrame>
        <p:nvGraphicFramePr>
          <p:cNvPr id="9" name="Object 8">
            <a:extLst>
              <a:ext uri="{FF2B5EF4-FFF2-40B4-BE49-F238E27FC236}">
                <a16:creationId xmlns:a16="http://schemas.microsoft.com/office/drawing/2014/main" id="{D3C179B3-852C-DF92-60CB-49A478A69196}"/>
              </a:ext>
            </a:extLst>
          </p:cNvPr>
          <p:cNvGraphicFramePr>
            <a:graphicFrameLocks noChangeAspect="1"/>
          </p:cNvGraphicFramePr>
          <p:nvPr>
            <p:extLst>
              <p:ext uri="{D42A27DB-BD31-4B8C-83A1-F6EECF244321}">
                <p14:modId xmlns:p14="http://schemas.microsoft.com/office/powerpoint/2010/main" val="2561903337"/>
              </p:ext>
            </p:extLst>
          </p:nvPr>
        </p:nvGraphicFramePr>
        <p:xfrm>
          <a:off x="144786" y="1253330"/>
          <a:ext cx="12047214" cy="2985887"/>
        </p:xfrm>
        <a:graphic>
          <a:graphicData uri="http://schemas.openxmlformats.org/presentationml/2006/ole">
            <mc:AlternateContent xmlns:mc="http://schemas.openxmlformats.org/markup-compatibility/2006">
              <mc:Choice xmlns:v="urn:schemas-microsoft-com:vml" Requires="v">
                <p:oleObj name="Worksheet" r:id="rId4" imgW="12176810" imgH="3017520" progId="Excel.Sheet.12">
                  <p:embed/>
                </p:oleObj>
              </mc:Choice>
              <mc:Fallback>
                <p:oleObj name="Worksheet" r:id="rId4" imgW="12176810" imgH="3017520" progId="Excel.Sheet.12">
                  <p:embed/>
                  <p:pic>
                    <p:nvPicPr>
                      <p:cNvPr id="9" name="Object 8">
                        <a:extLst>
                          <a:ext uri="{FF2B5EF4-FFF2-40B4-BE49-F238E27FC236}">
                            <a16:creationId xmlns:a16="http://schemas.microsoft.com/office/drawing/2014/main" id="{D3C179B3-852C-DF92-60CB-49A478A69196}"/>
                          </a:ext>
                        </a:extLst>
                      </p:cNvPr>
                      <p:cNvPicPr/>
                      <p:nvPr/>
                    </p:nvPicPr>
                    <p:blipFill>
                      <a:blip r:embed="rId5"/>
                      <a:stretch>
                        <a:fillRect/>
                      </a:stretch>
                    </p:blipFill>
                    <p:spPr>
                      <a:xfrm>
                        <a:off x="144786" y="1253330"/>
                        <a:ext cx="12047214" cy="2985887"/>
                      </a:xfrm>
                      <a:prstGeom prst="rect">
                        <a:avLst/>
                      </a:prstGeom>
                    </p:spPr>
                  </p:pic>
                </p:oleObj>
              </mc:Fallback>
            </mc:AlternateContent>
          </a:graphicData>
        </a:graphic>
      </p:graphicFrame>
    </p:spTree>
    <p:extLst>
      <p:ext uri="{BB962C8B-B14F-4D97-AF65-F5344CB8AC3E}">
        <p14:creationId xmlns:p14="http://schemas.microsoft.com/office/powerpoint/2010/main" val="2748152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D9CC0B-E3A0-89E9-841C-EB918F996D5F}"/>
              </a:ext>
            </a:extLst>
          </p:cNvPr>
          <p:cNvPicPr>
            <a:picLocks noChangeAspect="1"/>
          </p:cNvPicPr>
          <p:nvPr/>
        </p:nvPicPr>
        <p:blipFill>
          <a:blip r:embed="rId2"/>
          <a:stretch>
            <a:fillRect/>
          </a:stretch>
        </p:blipFill>
        <p:spPr>
          <a:xfrm>
            <a:off x="0" y="6167289"/>
            <a:ext cx="12192000" cy="726835"/>
          </a:xfrm>
          <a:prstGeom prst="rect">
            <a:avLst/>
          </a:prstGeom>
        </p:spPr>
      </p:pic>
      <p:sp>
        <p:nvSpPr>
          <p:cNvPr id="2" name="Title 1">
            <a:extLst>
              <a:ext uri="{FF2B5EF4-FFF2-40B4-BE49-F238E27FC236}">
                <a16:creationId xmlns:a16="http://schemas.microsoft.com/office/drawing/2014/main" id="{02AE3300-4D54-F021-DF55-11B32B2C7DC2}"/>
              </a:ext>
            </a:extLst>
          </p:cNvPr>
          <p:cNvSpPr>
            <a:spLocks noGrp="1"/>
          </p:cNvSpPr>
          <p:nvPr>
            <p:ph type="title"/>
          </p:nvPr>
        </p:nvSpPr>
        <p:spPr>
          <a:xfrm>
            <a:off x="436064" y="-72233"/>
            <a:ext cx="10835316" cy="1325563"/>
          </a:xfrm>
        </p:spPr>
        <p:txBody>
          <a:bodyPr>
            <a:normAutofit/>
          </a:bodyPr>
          <a:lstStyle/>
          <a:p>
            <a:r>
              <a:rPr lang="en-US" sz="3600" b="1" dirty="0">
                <a:latin typeface="Century Gothic" panose="020B0502020202020204" pitchFamily="34" charset="0"/>
              </a:rPr>
              <a:t>License Application Process – Closed Sept. 30</a:t>
            </a:r>
            <a:r>
              <a:rPr lang="en-US" sz="3600" b="1" baseline="30000" dirty="0">
                <a:latin typeface="Century Gothic" panose="020B0502020202020204" pitchFamily="34" charset="0"/>
              </a:rPr>
              <a:t>th</a:t>
            </a:r>
            <a:r>
              <a:rPr lang="en-US" sz="3600" b="1" dirty="0">
                <a:latin typeface="Century Gothic" panose="020B0502020202020204" pitchFamily="34" charset="0"/>
              </a:rPr>
              <a:t> </a:t>
            </a:r>
          </a:p>
        </p:txBody>
      </p:sp>
      <p:sp>
        <p:nvSpPr>
          <p:cNvPr id="3" name="Content Placeholder 2">
            <a:extLst>
              <a:ext uri="{FF2B5EF4-FFF2-40B4-BE49-F238E27FC236}">
                <a16:creationId xmlns:a16="http://schemas.microsoft.com/office/drawing/2014/main" id="{DDDDAF9A-ABE2-C7B0-27B2-A8BD5EE70A6A}"/>
              </a:ext>
            </a:extLst>
          </p:cNvPr>
          <p:cNvSpPr>
            <a:spLocks noGrp="1"/>
          </p:cNvSpPr>
          <p:nvPr>
            <p:ph idx="1"/>
          </p:nvPr>
        </p:nvSpPr>
        <p:spPr>
          <a:xfrm>
            <a:off x="0" y="1168906"/>
            <a:ext cx="11814110" cy="4520187"/>
          </a:xfrm>
        </p:spPr>
        <p:txBody>
          <a:bodyPr>
            <a:normAutofit/>
          </a:bodyPr>
          <a:lstStyle/>
          <a:p>
            <a:pPr marL="457200" marR="0" lvl="1" indent="0">
              <a:lnSpc>
                <a:spcPct val="107000"/>
              </a:lnSpc>
              <a:spcBef>
                <a:spcPts val="0"/>
              </a:spcBef>
              <a:spcAft>
                <a:spcPts val="0"/>
              </a:spcAft>
              <a:buNone/>
            </a:pP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92873813-3DC0-A61E-E2E4-8D0E4A4156A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1BF7F-F920-45C1-8043-DC22DDF727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Content Placeholder 4">
            <a:extLst>
              <a:ext uri="{FF2B5EF4-FFF2-40B4-BE49-F238E27FC236}">
                <a16:creationId xmlns:a16="http://schemas.microsoft.com/office/drawing/2014/main" id="{8665558A-6FC7-C118-AC8C-E2E1354EF756}"/>
              </a:ext>
            </a:extLst>
          </p:cNvPr>
          <p:cNvPicPr>
            <a:picLocks noChangeAspect="1"/>
          </p:cNvPicPr>
          <p:nvPr/>
        </p:nvPicPr>
        <p:blipFill>
          <a:blip r:embed="rId3"/>
          <a:stretch>
            <a:fillRect/>
          </a:stretch>
        </p:blipFill>
        <p:spPr>
          <a:xfrm>
            <a:off x="136849" y="6207825"/>
            <a:ext cx="598431" cy="598431"/>
          </a:xfrm>
          <a:prstGeom prst="rect">
            <a:avLst/>
          </a:prstGeom>
        </p:spPr>
      </p:pic>
      <p:sp>
        <p:nvSpPr>
          <p:cNvPr id="8" name="TextBox 7">
            <a:extLst>
              <a:ext uri="{FF2B5EF4-FFF2-40B4-BE49-F238E27FC236}">
                <a16:creationId xmlns:a16="http://schemas.microsoft.com/office/drawing/2014/main" id="{70F9FBF2-B21B-F95B-E93D-8E48877F72B1}"/>
              </a:ext>
            </a:extLst>
          </p:cNvPr>
          <p:cNvSpPr txBox="1"/>
          <p:nvPr/>
        </p:nvSpPr>
        <p:spPr>
          <a:xfrm>
            <a:off x="164841" y="5337847"/>
            <a:ext cx="11862318" cy="646331"/>
          </a:xfrm>
          <a:prstGeom prst="rect">
            <a:avLst/>
          </a:prstGeom>
          <a:noFill/>
        </p:spPr>
        <p:txBody>
          <a:bodyPr wrap="square" rtlCol="0">
            <a:spAutoFit/>
          </a:bodyPr>
          <a:lstStyle/>
          <a:p>
            <a:r>
              <a:rPr lang="en-US" dirty="0">
                <a:solidFill>
                  <a:srgbClr val="FF0000"/>
                </a:solidFill>
              </a:rPr>
              <a:t>Results for Open Retail are not official until internal audit is completed and minimum qualifications review process is finalized.  Open Retail Lottery will be held in December 2024.  Over 500 applications received for the 15 Open Retail Licenses</a:t>
            </a:r>
          </a:p>
        </p:txBody>
      </p:sp>
      <p:sp>
        <p:nvSpPr>
          <p:cNvPr id="9" name="TextBox 8">
            <a:extLst>
              <a:ext uri="{FF2B5EF4-FFF2-40B4-BE49-F238E27FC236}">
                <a16:creationId xmlns:a16="http://schemas.microsoft.com/office/drawing/2014/main" id="{16CC25D5-F5CE-ECAF-4803-7BE6F681C9F8}"/>
              </a:ext>
            </a:extLst>
          </p:cNvPr>
          <p:cNvSpPr txBox="1"/>
          <p:nvPr/>
        </p:nvSpPr>
        <p:spPr>
          <a:xfrm>
            <a:off x="8229599" y="6356350"/>
            <a:ext cx="2491273" cy="369332"/>
          </a:xfrm>
          <a:prstGeom prst="rect">
            <a:avLst/>
          </a:prstGeom>
          <a:noFill/>
        </p:spPr>
        <p:txBody>
          <a:bodyPr wrap="square" rtlCol="0">
            <a:spAutoFit/>
          </a:bodyPr>
          <a:lstStyle/>
          <a:p>
            <a:r>
              <a:rPr lang="en-US" dirty="0">
                <a:solidFill>
                  <a:schemeClr val="accent4">
                    <a:lumMod val="60000"/>
                    <a:lumOff val="40000"/>
                  </a:schemeClr>
                </a:solidFill>
              </a:rPr>
              <a:t>Data from 10.22.2024</a:t>
            </a:r>
          </a:p>
        </p:txBody>
      </p:sp>
      <p:graphicFrame>
        <p:nvGraphicFramePr>
          <p:cNvPr id="10" name="Table 9">
            <a:extLst>
              <a:ext uri="{FF2B5EF4-FFF2-40B4-BE49-F238E27FC236}">
                <a16:creationId xmlns:a16="http://schemas.microsoft.com/office/drawing/2014/main" id="{1DF250E1-BCE0-E416-ECC3-51DFDB2CABBF}"/>
              </a:ext>
            </a:extLst>
          </p:cNvPr>
          <p:cNvGraphicFramePr>
            <a:graphicFrameLocks noGrp="1"/>
          </p:cNvGraphicFramePr>
          <p:nvPr>
            <p:extLst>
              <p:ext uri="{D42A27DB-BD31-4B8C-83A1-F6EECF244321}">
                <p14:modId xmlns:p14="http://schemas.microsoft.com/office/powerpoint/2010/main" val="4195794378"/>
              </p:ext>
            </p:extLst>
          </p:nvPr>
        </p:nvGraphicFramePr>
        <p:xfrm>
          <a:off x="205273" y="1104703"/>
          <a:ext cx="11608836" cy="4101779"/>
        </p:xfrm>
        <a:graphic>
          <a:graphicData uri="http://schemas.openxmlformats.org/drawingml/2006/table">
            <a:tbl>
              <a:tblPr/>
              <a:tblGrid>
                <a:gridCol w="2311754">
                  <a:extLst>
                    <a:ext uri="{9D8B030D-6E8A-4147-A177-3AD203B41FA5}">
                      <a16:colId xmlns:a16="http://schemas.microsoft.com/office/drawing/2014/main" val="2629440302"/>
                    </a:ext>
                  </a:extLst>
                </a:gridCol>
                <a:gridCol w="1193432">
                  <a:extLst>
                    <a:ext uri="{9D8B030D-6E8A-4147-A177-3AD203B41FA5}">
                      <a16:colId xmlns:a16="http://schemas.microsoft.com/office/drawing/2014/main" val="2056153962"/>
                    </a:ext>
                  </a:extLst>
                </a:gridCol>
                <a:gridCol w="1193432">
                  <a:extLst>
                    <a:ext uri="{9D8B030D-6E8A-4147-A177-3AD203B41FA5}">
                      <a16:colId xmlns:a16="http://schemas.microsoft.com/office/drawing/2014/main" val="1234607142"/>
                    </a:ext>
                  </a:extLst>
                </a:gridCol>
                <a:gridCol w="1151703">
                  <a:extLst>
                    <a:ext uri="{9D8B030D-6E8A-4147-A177-3AD203B41FA5}">
                      <a16:colId xmlns:a16="http://schemas.microsoft.com/office/drawing/2014/main" val="1363972307"/>
                    </a:ext>
                  </a:extLst>
                </a:gridCol>
                <a:gridCol w="1151703">
                  <a:extLst>
                    <a:ext uri="{9D8B030D-6E8A-4147-A177-3AD203B41FA5}">
                      <a16:colId xmlns:a16="http://schemas.microsoft.com/office/drawing/2014/main" val="1128601863"/>
                    </a:ext>
                  </a:extLst>
                </a:gridCol>
                <a:gridCol w="1151703">
                  <a:extLst>
                    <a:ext uri="{9D8B030D-6E8A-4147-A177-3AD203B41FA5}">
                      <a16:colId xmlns:a16="http://schemas.microsoft.com/office/drawing/2014/main" val="2164945972"/>
                    </a:ext>
                  </a:extLst>
                </a:gridCol>
                <a:gridCol w="1151703">
                  <a:extLst>
                    <a:ext uri="{9D8B030D-6E8A-4147-A177-3AD203B41FA5}">
                      <a16:colId xmlns:a16="http://schemas.microsoft.com/office/drawing/2014/main" val="2469251964"/>
                    </a:ext>
                  </a:extLst>
                </a:gridCol>
                <a:gridCol w="1151703">
                  <a:extLst>
                    <a:ext uri="{9D8B030D-6E8A-4147-A177-3AD203B41FA5}">
                      <a16:colId xmlns:a16="http://schemas.microsoft.com/office/drawing/2014/main" val="502460711"/>
                    </a:ext>
                  </a:extLst>
                </a:gridCol>
                <a:gridCol w="1151703">
                  <a:extLst>
                    <a:ext uri="{9D8B030D-6E8A-4147-A177-3AD203B41FA5}">
                      <a16:colId xmlns:a16="http://schemas.microsoft.com/office/drawing/2014/main" val="3424782022"/>
                    </a:ext>
                  </a:extLst>
                </a:gridCol>
              </a:tblGrid>
              <a:tr h="622021">
                <a:tc gridSpan="9">
                  <a:txBody>
                    <a:bodyPr/>
                    <a:lstStyle/>
                    <a:p>
                      <a:pPr algn="ctr" fontAlgn="ctr"/>
                      <a:r>
                        <a:rPr lang="en-US" sz="1900" b="0" i="0" u="none" strike="noStrike">
                          <a:solidFill>
                            <a:srgbClr val="000000"/>
                          </a:solidFill>
                          <a:effectLst/>
                          <a:latin typeface="Times New Roman" panose="02020603050405020304" pitchFamily="18" charset="0"/>
                        </a:rPr>
                        <a:t>OMC License Applications - Paid Only 10/22/2024 Update</a:t>
                      </a:r>
                    </a:p>
                  </a:txBody>
                  <a:tcPr marL="6067" marR="6067" marT="606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33899125"/>
                  </a:ext>
                </a:extLst>
              </a:tr>
              <a:tr h="216636">
                <a:tc rowSpan="2">
                  <a:txBody>
                    <a:bodyPr/>
                    <a:lstStyle/>
                    <a:p>
                      <a:pPr algn="ctr" fontAlgn="ctr"/>
                      <a:r>
                        <a:rPr lang="en-US" sz="1000" b="1" i="0" u="none" strike="noStrike">
                          <a:solidFill>
                            <a:srgbClr val="000000"/>
                          </a:solidFill>
                          <a:effectLst/>
                          <a:latin typeface="Times New Roman" panose="02020603050405020304" pitchFamily="18" charset="0"/>
                        </a:rPr>
                        <a:t>Paid Application License Types</a:t>
                      </a:r>
                    </a:p>
                  </a:txBody>
                  <a:tcPr marL="6067" marR="6067" marT="6067"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1000" b="1" i="0" u="none" strike="noStrike">
                          <a:solidFill>
                            <a:srgbClr val="000000"/>
                          </a:solidFill>
                          <a:effectLst/>
                          <a:latin typeface="Times New Roman" panose="02020603050405020304" pitchFamily="18" charset="0"/>
                        </a:rPr>
                        <a:t>Total Applications</a:t>
                      </a:r>
                    </a:p>
                  </a:txBody>
                  <a:tcPr marL="6067" marR="6067" marT="60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1000" b="1" i="0" u="none" strike="noStrike">
                          <a:solidFill>
                            <a:srgbClr val="000000"/>
                          </a:solidFill>
                          <a:effectLst/>
                          <a:latin typeface="Times New Roman" panose="02020603050405020304" pitchFamily="18" charset="0"/>
                        </a:rPr>
                        <a:t>Licenses Available </a:t>
                      </a:r>
                    </a:p>
                  </a:txBody>
                  <a:tcPr marL="6067" marR="6067" marT="60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Times New Roman" panose="02020603050405020304" pitchFamily="18" charset="0"/>
                        </a:rPr>
                        <a:t>New Castle County</a:t>
                      </a:r>
                    </a:p>
                  </a:txBody>
                  <a:tcPr marL="6067" marR="6067" marT="60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r>
                        <a:rPr lang="en-US" sz="1000" b="1" i="0" u="none" strike="noStrike">
                          <a:solidFill>
                            <a:srgbClr val="000000"/>
                          </a:solidFill>
                          <a:effectLst/>
                          <a:latin typeface="Times New Roman" panose="02020603050405020304" pitchFamily="18" charset="0"/>
                        </a:rPr>
                        <a:t>Kent County</a:t>
                      </a:r>
                    </a:p>
                  </a:txBody>
                  <a:tcPr marL="6067" marR="6067" marT="60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r>
                        <a:rPr lang="en-US" sz="1000" b="1" i="0" u="none" strike="noStrike">
                          <a:solidFill>
                            <a:srgbClr val="000000"/>
                          </a:solidFill>
                          <a:effectLst/>
                          <a:latin typeface="Times New Roman" panose="02020603050405020304" pitchFamily="18" charset="0"/>
                        </a:rPr>
                        <a:t>Sussex County</a:t>
                      </a:r>
                    </a:p>
                  </a:txBody>
                  <a:tcPr marL="6067" marR="6067" marT="60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3260916709"/>
                  </a:ext>
                </a:extLst>
              </a:tr>
              <a:tr h="22392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000" b="1" i="0" u="none" strike="noStrike">
                          <a:solidFill>
                            <a:srgbClr val="000000"/>
                          </a:solidFill>
                          <a:effectLst/>
                          <a:latin typeface="Times New Roman" panose="02020603050405020304" pitchFamily="18" charset="0"/>
                        </a:rPr>
                        <a:t>Apps.</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solidFill>
                            <a:srgbClr val="000000"/>
                          </a:solidFill>
                          <a:effectLst/>
                          <a:latin typeface="Times New Roman" panose="02020603050405020304" pitchFamily="18" charset="0"/>
                        </a:rPr>
                        <a:t>Licenses Available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solidFill>
                            <a:srgbClr val="000000"/>
                          </a:solidFill>
                          <a:effectLst/>
                          <a:latin typeface="Times New Roman" panose="02020603050405020304" pitchFamily="18" charset="0"/>
                        </a:rPr>
                        <a:t>Apps.</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effectLst/>
                          <a:latin typeface="Times New Roman" panose="02020603050405020304" pitchFamily="18" charset="0"/>
                        </a:rPr>
                        <a:t>Licenses Available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effectLst/>
                          <a:latin typeface="Times New Roman" panose="02020603050405020304" pitchFamily="18" charset="0"/>
                        </a:rPr>
                        <a:t>Apps.</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effectLst/>
                          <a:latin typeface="Times New Roman" panose="02020603050405020304" pitchFamily="18" charset="0"/>
                        </a:rPr>
                        <a:t>Licenses Available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42850522"/>
                  </a:ext>
                </a:extLst>
              </a:tr>
              <a:tr h="216636">
                <a:tc>
                  <a:txBody>
                    <a:bodyPr/>
                    <a:lstStyle/>
                    <a:p>
                      <a:pPr algn="l" fontAlgn="ctr"/>
                      <a:r>
                        <a:rPr lang="en-US" sz="1000" b="0" i="0" u="none" strike="noStrike">
                          <a:solidFill>
                            <a:srgbClr val="000000"/>
                          </a:solidFill>
                          <a:effectLst/>
                          <a:latin typeface="Times New Roman" panose="02020603050405020304" pitchFamily="18" charset="0"/>
                        </a:rPr>
                        <a:t>01-Open Cultivation</a:t>
                      </a:r>
                    </a:p>
                  </a:txBody>
                  <a:tcPr marL="6067" marR="6067" marT="6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imes New Roman" panose="02020603050405020304" pitchFamily="18" charset="0"/>
                        </a:rPr>
                        <a:t>95</a:t>
                      </a:r>
                    </a:p>
                  </a:txBody>
                  <a:tcPr marL="6067" marR="6067" marT="60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imes New Roman" panose="02020603050405020304" pitchFamily="18" charset="0"/>
                        </a:rPr>
                        <a:t>20</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imes New Roman" panose="02020603050405020304" pitchFamily="18" charset="0"/>
                        </a:rPr>
                        <a:t>37</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imes New Roman" panose="02020603050405020304" pitchFamily="18" charset="0"/>
                        </a:rPr>
                        <a:t>9</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imes New Roman" panose="02020603050405020304" pitchFamily="18" charset="0"/>
                        </a:rPr>
                        <a:t>31</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Times New Roman" panose="02020603050405020304" pitchFamily="18" charset="0"/>
                        </a:rPr>
                        <a:t>4</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Times New Roman" panose="02020603050405020304" pitchFamily="18" charset="0"/>
                        </a:rPr>
                        <a:t>27</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Times New Roman" panose="02020603050405020304" pitchFamily="18" charset="0"/>
                        </a:rPr>
                        <a:t>7</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7597097"/>
                  </a:ext>
                </a:extLst>
              </a:tr>
              <a:tr h="216636">
                <a:tc>
                  <a:txBody>
                    <a:bodyPr/>
                    <a:lstStyle/>
                    <a:p>
                      <a:pPr algn="l" fontAlgn="ctr"/>
                      <a:r>
                        <a:rPr lang="en-US" sz="1000" b="0" i="0" u="none" strike="noStrike">
                          <a:solidFill>
                            <a:srgbClr val="000000"/>
                          </a:solidFill>
                          <a:effectLst/>
                          <a:latin typeface="Times New Roman" panose="02020603050405020304" pitchFamily="18" charset="0"/>
                        </a:rPr>
                        <a:t>02-SE Cultivation</a:t>
                      </a:r>
                    </a:p>
                  </a:txBody>
                  <a:tcPr marL="6067" marR="6067" marT="6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imes New Roman" panose="02020603050405020304" pitchFamily="18" charset="0"/>
                        </a:rPr>
                        <a:t>100</a:t>
                      </a:r>
                    </a:p>
                  </a:txBody>
                  <a:tcPr marL="6067" marR="6067" marT="60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imes New Roman" panose="02020603050405020304" pitchFamily="18" charset="0"/>
                        </a:rPr>
                        <a:t>10</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imes New Roman" panose="02020603050405020304" pitchFamily="18" charset="0"/>
                        </a:rPr>
                        <a:t>44</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imes New Roman" panose="02020603050405020304" pitchFamily="18" charset="0"/>
                        </a:rPr>
                        <a:t>5</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imes New Roman" panose="02020603050405020304" pitchFamily="18" charset="0"/>
                        </a:rPr>
                        <a:t>27</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Times New Roman" panose="02020603050405020304" pitchFamily="18" charset="0"/>
                        </a:rPr>
                        <a:t>2</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Times New Roman" panose="02020603050405020304" pitchFamily="18" charset="0"/>
                        </a:rPr>
                        <a:t>29</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Times New Roman" panose="02020603050405020304" pitchFamily="18" charset="0"/>
                        </a:rPr>
                        <a:t>3</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05291537"/>
                  </a:ext>
                </a:extLst>
              </a:tr>
              <a:tr h="216636">
                <a:tc>
                  <a:txBody>
                    <a:bodyPr/>
                    <a:lstStyle/>
                    <a:p>
                      <a:pPr algn="l" fontAlgn="ctr"/>
                      <a:r>
                        <a:rPr lang="en-US" sz="1000" b="0" i="0" u="none" strike="noStrike">
                          <a:solidFill>
                            <a:srgbClr val="000000"/>
                          </a:solidFill>
                          <a:effectLst/>
                          <a:latin typeface="Times New Roman" panose="02020603050405020304" pitchFamily="18" charset="0"/>
                        </a:rPr>
                        <a:t>03-Micro Cultivation</a:t>
                      </a:r>
                    </a:p>
                  </a:txBody>
                  <a:tcPr marL="6067" marR="6067" marT="6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imes New Roman" panose="02020603050405020304" pitchFamily="18" charset="0"/>
                        </a:rPr>
                        <a:t>25</a:t>
                      </a:r>
                    </a:p>
                  </a:txBody>
                  <a:tcPr marL="6067" marR="6067" marT="60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imes New Roman" panose="02020603050405020304" pitchFamily="18" charset="0"/>
                        </a:rPr>
                        <a:t>20</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imes New Roman" panose="02020603050405020304" pitchFamily="18" charset="0"/>
                        </a:rPr>
                        <a:t>6</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FF0000"/>
                          </a:solidFill>
                          <a:effectLst/>
                          <a:latin typeface="Times New Roman" panose="02020603050405020304" pitchFamily="18" charset="0"/>
                        </a:rPr>
                        <a:t>6</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effectLst/>
                          <a:latin typeface="Times New Roman" panose="02020603050405020304" pitchFamily="18" charset="0"/>
                        </a:rPr>
                        <a:t>9</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FF0000"/>
                          </a:solidFill>
                          <a:effectLst/>
                          <a:latin typeface="Times New Roman" panose="02020603050405020304" pitchFamily="18" charset="0"/>
                        </a:rPr>
                        <a:t>6</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Times New Roman" panose="02020603050405020304" pitchFamily="18" charset="0"/>
                        </a:rPr>
                        <a:t>10</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FF0000"/>
                          </a:solidFill>
                          <a:effectLst/>
                          <a:latin typeface="Times New Roman" panose="02020603050405020304" pitchFamily="18" charset="0"/>
                        </a:rPr>
                        <a:t>8</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06471955"/>
                  </a:ext>
                </a:extLst>
              </a:tr>
              <a:tr h="216636">
                <a:tc>
                  <a:txBody>
                    <a:bodyPr/>
                    <a:lstStyle/>
                    <a:p>
                      <a:pPr algn="l" fontAlgn="ctr"/>
                      <a:r>
                        <a:rPr lang="en-US" sz="1000" b="0" i="0" u="none" strike="noStrike">
                          <a:solidFill>
                            <a:srgbClr val="000000"/>
                          </a:solidFill>
                          <a:effectLst/>
                          <a:latin typeface="Times New Roman" panose="02020603050405020304" pitchFamily="18" charset="0"/>
                        </a:rPr>
                        <a:t>04-Open Manufacturer</a:t>
                      </a:r>
                    </a:p>
                  </a:txBody>
                  <a:tcPr marL="6067" marR="6067" marT="6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imes New Roman" panose="02020603050405020304" pitchFamily="18" charset="0"/>
                        </a:rPr>
                        <a:t>61</a:t>
                      </a:r>
                    </a:p>
                  </a:txBody>
                  <a:tcPr marL="6067" marR="6067" marT="60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imes New Roman" panose="02020603050405020304" pitchFamily="18" charset="0"/>
                        </a:rPr>
                        <a:t>10</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imes New Roman" panose="02020603050405020304" pitchFamily="18" charset="0"/>
                        </a:rPr>
                        <a:t>27</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imes New Roman" panose="02020603050405020304" pitchFamily="18" charset="0"/>
                        </a:rPr>
                        <a:t>5</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imes New Roman" panose="02020603050405020304" pitchFamily="18" charset="0"/>
                        </a:rPr>
                        <a:t>20</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Times New Roman" panose="02020603050405020304" pitchFamily="18" charset="0"/>
                        </a:rPr>
                        <a:t>2</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Times New Roman" panose="02020603050405020304" pitchFamily="18" charset="0"/>
                        </a:rPr>
                        <a:t>14</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Times New Roman" panose="02020603050405020304" pitchFamily="18" charset="0"/>
                        </a:rPr>
                        <a:t>3</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01619846"/>
                  </a:ext>
                </a:extLst>
              </a:tr>
              <a:tr h="216636">
                <a:tc>
                  <a:txBody>
                    <a:bodyPr/>
                    <a:lstStyle/>
                    <a:p>
                      <a:pPr algn="l" fontAlgn="ctr"/>
                      <a:r>
                        <a:rPr lang="en-US" sz="1000" b="0" i="0" u="none" strike="noStrike">
                          <a:solidFill>
                            <a:srgbClr val="000000"/>
                          </a:solidFill>
                          <a:effectLst/>
                          <a:latin typeface="Times New Roman" panose="02020603050405020304" pitchFamily="18" charset="0"/>
                        </a:rPr>
                        <a:t>05-SE Manufacturer</a:t>
                      </a:r>
                    </a:p>
                  </a:txBody>
                  <a:tcPr marL="6067" marR="6067" marT="6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imes New Roman" panose="02020603050405020304" pitchFamily="18" charset="0"/>
                        </a:rPr>
                        <a:t>92</a:t>
                      </a:r>
                    </a:p>
                  </a:txBody>
                  <a:tcPr marL="6067" marR="6067" marT="60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imes New Roman" panose="02020603050405020304" pitchFamily="18" charset="0"/>
                        </a:rPr>
                        <a:t>10</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imes New Roman" panose="02020603050405020304" pitchFamily="18" charset="0"/>
                        </a:rPr>
                        <a:t>43</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imes New Roman" panose="02020603050405020304" pitchFamily="18" charset="0"/>
                        </a:rPr>
                        <a:t>5</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imes New Roman" panose="02020603050405020304" pitchFamily="18" charset="0"/>
                        </a:rPr>
                        <a:t>23</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Times New Roman" panose="02020603050405020304" pitchFamily="18" charset="0"/>
                        </a:rPr>
                        <a:t>2</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Times New Roman" panose="02020603050405020304" pitchFamily="18" charset="0"/>
                        </a:rPr>
                        <a:t>26</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Times New Roman" panose="02020603050405020304" pitchFamily="18" charset="0"/>
                        </a:rPr>
                        <a:t>3</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96313414"/>
                  </a:ext>
                </a:extLst>
              </a:tr>
              <a:tr h="216636">
                <a:tc>
                  <a:txBody>
                    <a:bodyPr/>
                    <a:lstStyle/>
                    <a:p>
                      <a:pPr algn="l" fontAlgn="ctr"/>
                      <a:r>
                        <a:rPr lang="en-US" sz="1000" b="0" i="0" u="none" strike="noStrike">
                          <a:solidFill>
                            <a:srgbClr val="000000"/>
                          </a:solidFill>
                          <a:effectLst/>
                          <a:latin typeface="Times New Roman" panose="02020603050405020304" pitchFamily="18" charset="0"/>
                        </a:rPr>
                        <a:t>06-Micro Manufacturer</a:t>
                      </a:r>
                    </a:p>
                  </a:txBody>
                  <a:tcPr marL="6067" marR="6067" marT="6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imes New Roman" panose="02020603050405020304" pitchFamily="18" charset="0"/>
                        </a:rPr>
                        <a:t>20</a:t>
                      </a:r>
                    </a:p>
                  </a:txBody>
                  <a:tcPr marL="6067" marR="6067" marT="60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imes New Roman" panose="02020603050405020304" pitchFamily="18" charset="0"/>
                        </a:rPr>
                        <a:t>10</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imes New Roman" panose="02020603050405020304" pitchFamily="18" charset="0"/>
                        </a:rPr>
                        <a:t>9</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imes New Roman" panose="02020603050405020304" pitchFamily="18" charset="0"/>
                        </a:rPr>
                        <a:t>5</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imes New Roman" panose="02020603050405020304" pitchFamily="18" charset="0"/>
                        </a:rPr>
                        <a:t>8</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Times New Roman" panose="02020603050405020304" pitchFamily="18" charset="0"/>
                        </a:rPr>
                        <a:t>2</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Times New Roman" panose="02020603050405020304" pitchFamily="18" charset="0"/>
                        </a:rPr>
                        <a:t>3</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effectLst/>
                          <a:latin typeface="Times New Roman" panose="02020603050405020304" pitchFamily="18" charset="0"/>
                        </a:rPr>
                        <a:t>3</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188948355"/>
                  </a:ext>
                </a:extLst>
              </a:tr>
              <a:tr h="216636">
                <a:tc>
                  <a:txBody>
                    <a:bodyPr/>
                    <a:lstStyle/>
                    <a:p>
                      <a:pPr algn="l" fontAlgn="ctr"/>
                      <a:r>
                        <a:rPr lang="en-US" sz="1000" b="0" i="0" u="none" strike="noStrike">
                          <a:solidFill>
                            <a:srgbClr val="000000"/>
                          </a:solidFill>
                          <a:effectLst/>
                          <a:latin typeface="Times New Roman" panose="02020603050405020304" pitchFamily="18" charset="0"/>
                        </a:rPr>
                        <a:t>07-Open Retailer</a:t>
                      </a:r>
                    </a:p>
                  </a:txBody>
                  <a:tcPr marL="6067" marR="6067" marT="6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ctr" fontAlgn="ctr"/>
                      <a:r>
                        <a:rPr lang="en-US" sz="1000" b="0" i="0" u="none" strike="noStrike">
                          <a:solidFill>
                            <a:srgbClr val="000000"/>
                          </a:solidFill>
                          <a:effectLst/>
                          <a:latin typeface="Times New Roman" panose="02020603050405020304" pitchFamily="18" charset="0"/>
                        </a:rPr>
                        <a:t>0</a:t>
                      </a:r>
                    </a:p>
                  </a:txBody>
                  <a:tcPr marL="6067" marR="6067" marT="60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ctr" fontAlgn="ctr"/>
                      <a:r>
                        <a:rPr lang="en-US" sz="1000" b="0" i="0" u="none" strike="noStrike">
                          <a:solidFill>
                            <a:srgbClr val="000000"/>
                          </a:solidFill>
                          <a:effectLst/>
                          <a:latin typeface="Times New Roman" panose="02020603050405020304" pitchFamily="18" charset="0"/>
                        </a:rPr>
                        <a:t>15</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ctr" fontAlgn="ctr"/>
                      <a:r>
                        <a:rPr lang="en-US" sz="1000" b="0" i="0" u="none" strike="noStrike">
                          <a:solidFill>
                            <a:srgbClr val="000000"/>
                          </a:solidFill>
                          <a:effectLst/>
                          <a:latin typeface="Times New Roman" panose="02020603050405020304" pitchFamily="18" charset="0"/>
                        </a:rPr>
                        <a:t>0</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ctr" fontAlgn="ctr"/>
                      <a:r>
                        <a:rPr lang="en-US" sz="1000" b="0" i="0" u="none" strike="noStrike">
                          <a:solidFill>
                            <a:srgbClr val="000000"/>
                          </a:solidFill>
                          <a:effectLst/>
                          <a:latin typeface="Times New Roman" panose="02020603050405020304" pitchFamily="18" charset="0"/>
                        </a:rPr>
                        <a:t>7</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ctr" fontAlgn="ctr"/>
                      <a:r>
                        <a:rPr lang="en-US" sz="1000" b="0" i="0" u="none" strike="noStrike">
                          <a:solidFill>
                            <a:srgbClr val="000000"/>
                          </a:solidFill>
                          <a:effectLst/>
                          <a:latin typeface="Times New Roman" panose="02020603050405020304" pitchFamily="18" charset="0"/>
                        </a:rPr>
                        <a:t>0</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ctr" fontAlgn="b"/>
                      <a:r>
                        <a:rPr lang="en-US" sz="1000" b="0" i="0" u="none" strike="noStrike">
                          <a:solidFill>
                            <a:srgbClr val="000000"/>
                          </a:solidFill>
                          <a:effectLst/>
                          <a:latin typeface="Times New Roman" panose="02020603050405020304" pitchFamily="18" charset="0"/>
                        </a:rPr>
                        <a:t>3</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ctr" fontAlgn="b"/>
                      <a:r>
                        <a:rPr lang="en-US" sz="1000" b="0" i="0" u="none" strike="noStrike">
                          <a:solidFill>
                            <a:srgbClr val="000000"/>
                          </a:solidFill>
                          <a:effectLst/>
                          <a:latin typeface="Times New Roman" panose="02020603050405020304" pitchFamily="18" charset="0"/>
                        </a:rPr>
                        <a:t>0</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ctr" fontAlgn="b"/>
                      <a:r>
                        <a:rPr lang="en-US" sz="1000" b="0" i="0" u="none" strike="noStrike">
                          <a:solidFill>
                            <a:srgbClr val="000000"/>
                          </a:solidFill>
                          <a:effectLst/>
                          <a:latin typeface="Times New Roman" panose="02020603050405020304" pitchFamily="18" charset="0"/>
                        </a:rPr>
                        <a:t>5</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extLst>
                  <a:ext uri="{0D108BD9-81ED-4DB2-BD59-A6C34878D82A}">
                    <a16:rowId xmlns:a16="http://schemas.microsoft.com/office/drawing/2014/main" val="4107656607"/>
                  </a:ext>
                </a:extLst>
              </a:tr>
              <a:tr h="216636">
                <a:tc>
                  <a:txBody>
                    <a:bodyPr/>
                    <a:lstStyle/>
                    <a:p>
                      <a:pPr algn="l" fontAlgn="ctr"/>
                      <a:r>
                        <a:rPr lang="en-US" sz="1000" b="0" i="0" u="none" strike="noStrike">
                          <a:solidFill>
                            <a:srgbClr val="000000"/>
                          </a:solidFill>
                          <a:effectLst/>
                          <a:latin typeface="Times New Roman" panose="02020603050405020304" pitchFamily="18" charset="0"/>
                        </a:rPr>
                        <a:t>08-SE Retailer</a:t>
                      </a:r>
                    </a:p>
                  </a:txBody>
                  <a:tcPr marL="6067" marR="6067" marT="6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imes New Roman" panose="02020603050405020304" pitchFamily="18" charset="0"/>
                        </a:rPr>
                        <a:t>315</a:t>
                      </a:r>
                    </a:p>
                  </a:txBody>
                  <a:tcPr marL="6067" marR="6067" marT="60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imes New Roman" panose="02020603050405020304" pitchFamily="18" charset="0"/>
                        </a:rPr>
                        <a:t>15</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imes New Roman" panose="02020603050405020304" pitchFamily="18" charset="0"/>
                        </a:rPr>
                        <a:t>120</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imes New Roman" panose="02020603050405020304" pitchFamily="18" charset="0"/>
                        </a:rPr>
                        <a:t>7</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imes New Roman" panose="02020603050405020304" pitchFamily="18" charset="0"/>
                        </a:rPr>
                        <a:t>96</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Times New Roman" panose="02020603050405020304" pitchFamily="18" charset="0"/>
                        </a:rPr>
                        <a:t>3</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Times New Roman" panose="02020603050405020304" pitchFamily="18" charset="0"/>
                        </a:rPr>
                        <a:t>99</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Times New Roman" panose="02020603050405020304" pitchFamily="18" charset="0"/>
                        </a:rPr>
                        <a:t>5</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25099659"/>
                  </a:ext>
                </a:extLst>
              </a:tr>
              <a:tr h="216636">
                <a:tc>
                  <a:txBody>
                    <a:bodyPr/>
                    <a:lstStyle/>
                    <a:p>
                      <a:pPr algn="l" fontAlgn="ctr"/>
                      <a:r>
                        <a:rPr lang="en-US" sz="1000" b="0" i="0" u="none" strike="noStrike">
                          <a:solidFill>
                            <a:srgbClr val="000000"/>
                          </a:solidFill>
                          <a:effectLst/>
                          <a:latin typeface="Times New Roman" panose="02020603050405020304" pitchFamily="18" charset="0"/>
                        </a:rPr>
                        <a:t>09-Open Testing Lab</a:t>
                      </a:r>
                    </a:p>
                  </a:txBody>
                  <a:tcPr marL="6067" marR="6067" marT="6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imes New Roman" panose="02020603050405020304" pitchFamily="18" charset="0"/>
                        </a:rPr>
                        <a:t>2</a:t>
                      </a:r>
                    </a:p>
                  </a:txBody>
                  <a:tcPr marL="6067" marR="6067" marT="60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effectLst/>
                          <a:latin typeface="Times New Roman" panose="02020603050405020304" pitchFamily="18" charset="0"/>
                        </a:rPr>
                        <a:t>3</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effectLst/>
                          <a:latin typeface="Times New Roman" panose="02020603050405020304" pitchFamily="18" charset="0"/>
                        </a:rPr>
                        <a:t>1</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effectLst/>
                          <a:latin typeface="Times New Roman" panose="02020603050405020304" pitchFamily="18" charset="0"/>
                        </a:rPr>
                        <a:t>1</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effectLst/>
                          <a:latin typeface="Times New Roman" panose="02020603050405020304" pitchFamily="18" charset="0"/>
                        </a:rPr>
                        <a:t>1</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effectLst/>
                          <a:latin typeface="Times New Roman" panose="02020603050405020304" pitchFamily="18" charset="0"/>
                        </a:rPr>
                        <a:t>1</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effectLst/>
                          <a:latin typeface="Times New Roman" panose="02020603050405020304" pitchFamily="18" charset="0"/>
                        </a:rPr>
                        <a:t>0</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effectLst/>
                          <a:latin typeface="Times New Roman" panose="02020603050405020304" pitchFamily="18" charset="0"/>
                        </a:rPr>
                        <a:t>1</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181064000"/>
                  </a:ext>
                </a:extLst>
              </a:tr>
              <a:tr h="216636">
                <a:tc>
                  <a:txBody>
                    <a:bodyPr/>
                    <a:lstStyle/>
                    <a:p>
                      <a:pPr algn="l" fontAlgn="ctr"/>
                      <a:r>
                        <a:rPr lang="en-US" sz="1000" b="0" i="0" u="none" strike="noStrike">
                          <a:solidFill>
                            <a:srgbClr val="000000"/>
                          </a:solidFill>
                          <a:effectLst/>
                          <a:latin typeface="Times New Roman" panose="02020603050405020304" pitchFamily="18" charset="0"/>
                        </a:rPr>
                        <a:t>10-SE Testing Lab</a:t>
                      </a:r>
                    </a:p>
                  </a:txBody>
                  <a:tcPr marL="6067" marR="6067" marT="6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imes New Roman" panose="02020603050405020304" pitchFamily="18" charset="0"/>
                        </a:rPr>
                        <a:t>2</a:t>
                      </a:r>
                    </a:p>
                  </a:txBody>
                  <a:tcPr marL="6067" marR="6067" marT="60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effectLst/>
                          <a:latin typeface="Times New Roman" panose="02020603050405020304" pitchFamily="18" charset="0"/>
                        </a:rPr>
                        <a:t>2</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effectLst/>
                          <a:latin typeface="Times New Roman" panose="02020603050405020304" pitchFamily="18" charset="0"/>
                        </a:rPr>
                        <a:t>1</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effectLst/>
                          <a:latin typeface="Times New Roman" panose="02020603050405020304" pitchFamily="18" charset="0"/>
                        </a:rPr>
                        <a:t>1</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effectLst/>
                          <a:latin typeface="Times New Roman" panose="02020603050405020304" pitchFamily="18" charset="0"/>
                        </a:rPr>
                        <a:t>0</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effectLst/>
                          <a:latin typeface="Times New Roman" panose="02020603050405020304" pitchFamily="18" charset="0"/>
                        </a:rPr>
                        <a:t>0</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effectLst/>
                          <a:latin typeface="Times New Roman" panose="02020603050405020304" pitchFamily="18" charset="0"/>
                        </a:rPr>
                        <a:t>1</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effectLst/>
                          <a:latin typeface="Times New Roman" panose="02020603050405020304" pitchFamily="18" charset="0"/>
                        </a:rPr>
                        <a:t>1</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81173652"/>
                  </a:ext>
                </a:extLst>
              </a:tr>
              <a:tr h="223928">
                <a:tc>
                  <a:txBody>
                    <a:bodyPr/>
                    <a:lstStyle/>
                    <a:p>
                      <a:pPr algn="l" fontAlgn="ctr"/>
                      <a:r>
                        <a:rPr lang="en-US" sz="1000" b="0" i="0" u="none" strike="noStrike">
                          <a:solidFill>
                            <a:srgbClr val="000000"/>
                          </a:solidFill>
                          <a:effectLst/>
                          <a:latin typeface="Times New Roman" panose="02020603050405020304" pitchFamily="18" charset="0"/>
                        </a:rPr>
                        <a:t>11-SE Micro Cultivation</a:t>
                      </a:r>
                    </a:p>
                  </a:txBody>
                  <a:tcPr marL="6067" marR="6067" marT="6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imes New Roman" panose="02020603050405020304" pitchFamily="18" charset="0"/>
                        </a:rPr>
                        <a:t>15</a:t>
                      </a:r>
                    </a:p>
                  </a:txBody>
                  <a:tcPr marL="6067" marR="6067" marT="60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imes New Roman" panose="02020603050405020304" pitchFamily="18" charset="0"/>
                        </a:rPr>
                        <a:t>10</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imes New Roman" panose="02020603050405020304" pitchFamily="18" charset="0"/>
                        </a:rPr>
                        <a:t>5</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effectLst/>
                          <a:latin typeface="Times New Roman" panose="02020603050405020304" pitchFamily="18" charset="0"/>
                        </a:rPr>
                        <a:t>5</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effectLst/>
                          <a:latin typeface="Times New Roman" panose="02020603050405020304" pitchFamily="18" charset="0"/>
                        </a:rPr>
                        <a:t>4</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Times New Roman" panose="02020603050405020304" pitchFamily="18" charset="0"/>
                        </a:rPr>
                        <a:t>2</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Times New Roman" panose="02020603050405020304" pitchFamily="18" charset="0"/>
                        </a:rPr>
                        <a:t>6</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Times New Roman" panose="02020603050405020304" pitchFamily="18" charset="0"/>
                        </a:rPr>
                        <a:t>3</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78784328"/>
                  </a:ext>
                </a:extLst>
              </a:tr>
              <a:tr h="424978">
                <a:tc>
                  <a:txBody>
                    <a:bodyPr/>
                    <a:lstStyle/>
                    <a:p>
                      <a:pPr algn="l" fontAlgn="ctr"/>
                      <a:r>
                        <a:rPr lang="en-US" sz="1000" b="1" i="0" u="none" strike="noStrike">
                          <a:solidFill>
                            <a:srgbClr val="000000"/>
                          </a:solidFill>
                          <a:effectLst/>
                          <a:latin typeface="Times New Roman" panose="02020603050405020304" pitchFamily="18" charset="0"/>
                        </a:rPr>
                        <a:t>Total (Applications Submitted &amp; Paid)</a:t>
                      </a:r>
                    </a:p>
                  </a:txBody>
                  <a:tcPr marL="6067" marR="6067" marT="60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solidFill>
                            <a:srgbClr val="000000"/>
                          </a:solidFill>
                          <a:effectLst/>
                          <a:latin typeface="Times New Roman" panose="02020603050405020304" pitchFamily="18" charset="0"/>
                        </a:rPr>
                        <a:t>727</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solidFill>
                            <a:srgbClr val="000000"/>
                          </a:solidFill>
                          <a:effectLst/>
                          <a:latin typeface="Times New Roman" panose="02020603050405020304" pitchFamily="18" charset="0"/>
                        </a:rPr>
                        <a:t>125</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solidFill>
                            <a:srgbClr val="000000"/>
                          </a:solidFill>
                          <a:effectLst/>
                          <a:latin typeface="Times New Roman" panose="02020603050405020304" pitchFamily="18" charset="0"/>
                        </a:rPr>
                        <a:t>293</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solidFill>
                            <a:srgbClr val="000000"/>
                          </a:solidFill>
                          <a:effectLst/>
                          <a:latin typeface="Times New Roman" panose="02020603050405020304" pitchFamily="18" charset="0"/>
                        </a:rPr>
                        <a:t>56</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solidFill>
                            <a:srgbClr val="000000"/>
                          </a:solidFill>
                          <a:effectLst/>
                          <a:latin typeface="Times New Roman" panose="02020603050405020304" pitchFamily="18" charset="0"/>
                        </a:rPr>
                        <a:t>219</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effectLst/>
                          <a:latin typeface="Times New Roman" panose="02020603050405020304" pitchFamily="18" charset="0"/>
                        </a:rPr>
                        <a:t>27</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effectLst/>
                          <a:latin typeface="Times New Roman" panose="02020603050405020304" pitchFamily="18" charset="0"/>
                        </a:rPr>
                        <a:t>215</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effectLst/>
                          <a:latin typeface="Times New Roman" panose="02020603050405020304" pitchFamily="18" charset="0"/>
                        </a:rPr>
                        <a:t>42</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23849097"/>
                  </a:ext>
                </a:extLst>
              </a:tr>
              <a:tr h="223928">
                <a:tc>
                  <a:txBody>
                    <a:bodyPr/>
                    <a:lstStyle/>
                    <a:p>
                      <a:pPr algn="l" fontAlgn="ctr"/>
                      <a:r>
                        <a:rPr lang="en-US" sz="1000" b="1" i="0" u="none" strike="noStrike">
                          <a:solidFill>
                            <a:srgbClr val="000000"/>
                          </a:solidFill>
                          <a:effectLst/>
                          <a:latin typeface="Times New Roman" panose="02020603050405020304" pitchFamily="18" charset="0"/>
                        </a:rPr>
                        <a:t> </a:t>
                      </a:r>
                    </a:p>
                  </a:txBody>
                  <a:tcPr marL="6067" marR="6067" marT="60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solidFill>
                            <a:srgbClr val="000000"/>
                          </a:solidFill>
                          <a:effectLst/>
                          <a:latin typeface="Times New Roman" panose="02020603050405020304" pitchFamily="18" charset="0"/>
                        </a:rPr>
                        <a:t>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solidFill>
                            <a:srgbClr val="000000"/>
                          </a:solidFill>
                          <a:effectLst/>
                          <a:latin typeface="Times New Roman" panose="02020603050405020304" pitchFamily="18" charset="0"/>
                        </a:rPr>
                        <a:t>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solidFill>
                            <a:srgbClr val="000000"/>
                          </a:solidFill>
                          <a:effectLst/>
                          <a:latin typeface="Times New Roman" panose="02020603050405020304" pitchFamily="18" charset="0"/>
                        </a:rPr>
                        <a:t>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solidFill>
                            <a:srgbClr val="000000"/>
                          </a:solidFill>
                          <a:effectLst/>
                          <a:latin typeface="Times New Roman" panose="02020603050405020304" pitchFamily="18" charset="0"/>
                        </a:rPr>
                        <a:t>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solidFill>
                            <a:srgbClr val="000000"/>
                          </a:solidFill>
                          <a:effectLst/>
                          <a:latin typeface="Times New Roman" panose="02020603050405020304" pitchFamily="18" charset="0"/>
                        </a:rPr>
                        <a:t>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effectLst/>
                          <a:latin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effectLst/>
                          <a:latin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dirty="0">
                          <a:solidFill>
                            <a:srgbClr val="000000"/>
                          </a:solidFill>
                          <a:effectLst/>
                          <a:latin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6752036"/>
                  </a:ext>
                </a:extLst>
              </a:tr>
            </a:tbl>
          </a:graphicData>
        </a:graphic>
      </p:graphicFrame>
      <p:sp>
        <p:nvSpPr>
          <p:cNvPr id="11" name="TextBox 10">
            <a:extLst>
              <a:ext uri="{FF2B5EF4-FFF2-40B4-BE49-F238E27FC236}">
                <a16:creationId xmlns:a16="http://schemas.microsoft.com/office/drawing/2014/main" id="{D75C8522-26BE-307C-50E8-795D97BC2430}"/>
              </a:ext>
            </a:extLst>
          </p:cNvPr>
          <p:cNvSpPr txBox="1"/>
          <p:nvPr/>
        </p:nvSpPr>
        <p:spPr>
          <a:xfrm>
            <a:off x="2332654" y="6159925"/>
            <a:ext cx="2491272" cy="646331"/>
          </a:xfrm>
          <a:prstGeom prst="rect">
            <a:avLst/>
          </a:prstGeom>
          <a:noFill/>
        </p:spPr>
        <p:txBody>
          <a:bodyPr wrap="square" rtlCol="0">
            <a:spAutoFit/>
          </a:bodyPr>
          <a:lstStyle/>
          <a:p>
            <a:r>
              <a:rPr lang="en-US" dirty="0"/>
              <a:t>Will require 21 Lottery Drawings 10/24/2024</a:t>
            </a:r>
          </a:p>
        </p:txBody>
      </p:sp>
    </p:spTree>
    <p:extLst>
      <p:ext uri="{BB962C8B-B14F-4D97-AF65-F5344CB8AC3E}">
        <p14:creationId xmlns:p14="http://schemas.microsoft.com/office/powerpoint/2010/main" val="35440818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2249</TotalTime>
  <Words>2631</Words>
  <Application>Microsoft Office PowerPoint</Application>
  <PresentationFormat>Widescreen</PresentationFormat>
  <Paragraphs>378</Paragraphs>
  <Slides>20</Slides>
  <Notes>7</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4" baseType="lpstr">
      <vt:lpstr>Aptos Black</vt:lpstr>
      <vt:lpstr>Arial</vt:lpstr>
      <vt:lpstr>Calibri</vt:lpstr>
      <vt:lpstr>Calibri Light</vt:lpstr>
      <vt:lpstr>Century Gothic</vt:lpstr>
      <vt:lpstr>Copperplate Gothic Bold</vt:lpstr>
      <vt:lpstr>Courier New</vt:lpstr>
      <vt:lpstr>Segoe UI</vt:lpstr>
      <vt:lpstr>Symbol</vt:lpstr>
      <vt:lpstr>Times New Roman</vt:lpstr>
      <vt:lpstr>TimesNewRomanPSMT</vt:lpstr>
      <vt:lpstr>Wingdings 3</vt:lpstr>
      <vt:lpstr>Office Theme</vt:lpstr>
      <vt:lpstr>Worksheet</vt:lpstr>
      <vt:lpstr>PowerPoint Presentation</vt:lpstr>
      <vt:lpstr>Agenda</vt:lpstr>
      <vt:lpstr>Timeline for Implementation </vt:lpstr>
      <vt:lpstr>License Types - Total New Licenses – 125  </vt:lpstr>
      <vt:lpstr>Application &amp; License Costs: </vt:lpstr>
      <vt:lpstr>License Types cont’d. </vt:lpstr>
      <vt:lpstr>Licensing Process</vt:lpstr>
      <vt:lpstr>License Types Available per County</vt:lpstr>
      <vt:lpstr>License Application Process – Closed Sept. 30th </vt:lpstr>
      <vt:lpstr>Focus on Retail Licenses – New Castle County</vt:lpstr>
      <vt:lpstr>Medical Marijuana Program (MMP)</vt:lpstr>
      <vt:lpstr>Lottery Process</vt:lpstr>
      <vt:lpstr>My Town &amp; The OMC </vt:lpstr>
      <vt:lpstr>My Town &amp; The OMC </vt:lpstr>
      <vt:lpstr>Questions </vt:lpstr>
      <vt:lpstr>Not in My Town</vt:lpstr>
      <vt:lpstr>What’s in My Town?</vt:lpstr>
      <vt:lpstr>Reference Slides Follow.  If needed</vt:lpstr>
      <vt:lpstr>Funds related to the Marijuana Control Act</vt:lpstr>
      <vt:lpstr>Other topics….</vt:lpstr>
    </vt:vector>
  </TitlesOfParts>
  <Company>State of Delaware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Coupe, Rob (OMC)</dc:creator>
  <cp:lastModifiedBy>Coupe, Rob (OMC)</cp:lastModifiedBy>
  <cp:revision>27</cp:revision>
  <cp:lastPrinted>2024-02-19T20:55:39Z</cp:lastPrinted>
  <dcterms:created xsi:type="dcterms:W3CDTF">2024-02-05T14:34:09Z</dcterms:created>
  <dcterms:modified xsi:type="dcterms:W3CDTF">2024-10-23T13:12:59Z</dcterms:modified>
</cp:coreProperties>
</file>