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4"/>
  </p:sldMasterIdLst>
  <p:notesMasterIdLst>
    <p:notesMasterId r:id="rId26"/>
  </p:notesMasterIdLst>
  <p:sldIdLst>
    <p:sldId id="426" r:id="rId5"/>
    <p:sldId id="432" r:id="rId6"/>
    <p:sldId id="413" r:id="rId7"/>
    <p:sldId id="271" r:id="rId8"/>
    <p:sldId id="423" r:id="rId9"/>
    <p:sldId id="424" r:id="rId10"/>
    <p:sldId id="455" r:id="rId11"/>
    <p:sldId id="433" r:id="rId12"/>
    <p:sldId id="427" r:id="rId13"/>
    <p:sldId id="452" r:id="rId14"/>
    <p:sldId id="450" r:id="rId15"/>
    <p:sldId id="448" r:id="rId16"/>
    <p:sldId id="445" r:id="rId17"/>
    <p:sldId id="438" r:id="rId18"/>
    <p:sldId id="434" r:id="rId19"/>
    <p:sldId id="446" r:id="rId20"/>
    <p:sldId id="457" r:id="rId21"/>
    <p:sldId id="429" r:id="rId22"/>
    <p:sldId id="428" r:id="rId23"/>
    <p:sldId id="431" r:id="rId24"/>
    <p:sldId id="458" r:id="rId25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27"/>
      <p:italic r:id="rId28"/>
    </p:embeddedFont>
    <p:embeddedFont>
      <p:font typeface="Lora" pitchFamily="2" charset="77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432FF"/>
    <a:srgbClr val="0096FF"/>
    <a:srgbClr val="000000"/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32"/>
    <p:restoredTop sz="94859"/>
  </p:normalViewPr>
  <p:slideViewPr>
    <p:cSldViewPr snapToGrid="0">
      <p:cViewPr>
        <p:scale>
          <a:sx n="123" d="100"/>
          <a:sy n="123" d="100"/>
        </p:scale>
        <p:origin x="34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94fe2913f_1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794fe2913f_1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43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94fe2913f_1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794fe2913f_1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64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B261A4AE-4E4F-6044-57C3-3026AF6B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94fe2913f_1_329:notes">
            <a:extLst>
              <a:ext uri="{FF2B5EF4-FFF2-40B4-BE49-F238E27FC236}">
                <a16:creationId xmlns:a16="http://schemas.microsoft.com/office/drawing/2014/main" id="{05461720-FD72-DB61-A27A-EF647B219B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794fe2913f_1_329:notes">
            <a:extLst>
              <a:ext uri="{FF2B5EF4-FFF2-40B4-BE49-F238E27FC236}">
                <a16:creationId xmlns:a16="http://schemas.microsoft.com/office/drawing/2014/main" id="{FDF17453-9EF0-4F4A-A208-A29CC421B8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80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3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ctrTitle"/>
          </p:nvPr>
        </p:nvSpPr>
        <p:spPr>
          <a:xfrm>
            <a:off x="511233" y="355478"/>
            <a:ext cx="74898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Lora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511233" y="2445912"/>
            <a:ext cx="74898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ftr" idx="11"/>
          </p:nvPr>
        </p:nvSpPr>
        <p:spPr>
          <a:xfrm>
            <a:off x="4811511" y="4698682"/>
            <a:ext cx="318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623888" y="534157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Lora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623888" y="2693950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628650" y="14914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28650" y="1269463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2"/>
          </p:nvPr>
        </p:nvSpPr>
        <p:spPr>
          <a:xfrm>
            <a:off x="4629150" y="1269463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29841" y="13668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629841" y="112371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629841" y="174164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3"/>
          </p:nvPr>
        </p:nvSpPr>
        <p:spPr>
          <a:xfrm>
            <a:off x="4629150" y="112371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"/>
          </p:nvPr>
        </p:nvSpPr>
        <p:spPr>
          <a:xfrm>
            <a:off x="4629150" y="174164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r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r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14914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 rot="5400000">
            <a:off x="2940300" y="-1110763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 rot="5400000">
            <a:off x="5350050" y="1349088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 rot="5400000">
            <a:off x="1349475" y="-565512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628650" y="14914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Lora"/>
              <a:buNone/>
              <a:defRPr sz="3300" b="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628650" y="1200886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ftr" idx="11"/>
          </p:nvPr>
        </p:nvSpPr>
        <p:spPr>
          <a:xfrm>
            <a:off x="5285855" y="4714029"/>
            <a:ext cx="32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5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1CC384-A478-7FE4-4226-A1056E147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69" y="186151"/>
            <a:ext cx="4295328" cy="2860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4C3E0-0A8C-7C3D-ECFA-C8248562875F}"/>
              </a:ext>
            </a:extLst>
          </p:cNvPr>
          <p:cNvSpPr txBox="1"/>
          <p:nvPr/>
        </p:nvSpPr>
        <p:spPr>
          <a:xfrm>
            <a:off x="391885" y="3282043"/>
            <a:ext cx="836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Resolution for Temporary Easement for Removal of Dam #6</a:t>
            </a:r>
          </a:p>
        </p:txBody>
      </p:sp>
    </p:spTree>
    <p:extLst>
      <p:ext uri="{BB962C8B-B14F-4D97-AF65-F5344CB8AC3E}">
        <p14:creationId xmlns:p14="http://schemas.microsoft.com/office/powerpoint/2010/main" val="3380096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1D494FC-6A94-8918-6A5F-21617EAB5B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3F29C-7897-D5A1-8427-B6C6FDF2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55" y="0"/>
            <a:ext cx="483609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13ECF3-DF95-1D6E-2D37-B645B3D51738}"/>
              </a:ext>
            </a:extLst>
          </p:cNvPr>
          <p:cNvGrpSpPr/>
          <p:nvPr/>
        </p:nvGrpSpPr>
        <p:grpSpPr>
          <a:xfrm>
            <a:off x="3208717" y="3107409"/>
            <a:ext cx="2774197" cy="1038388"/>
            <a:chOff x="953146" y="1890792"/>
            <a:chExt cx="2774197" cy="10383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52FF7D-F892-AF38-AE4B-9A1E7D2DC8B2}"/>
                </a:ext>
              </a:extLst>
            </p:cNvPr>
            <p:cNvSpPr/>
            <p:nvPr/>
          </p:nvSpPr>
          <p:spPr>
            <a:xfrm>
              <a:off x="953146" y="1890792"/>
              <a:ext cx="2688955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3B4527-4397-C4ED-A0FC-7F25AAF4E891}"/>
                </a:ext>
              </a:extLst>
            </p:cNvPr>
            <p:cNvSpPr txBox="1"/>
            <p:nvPr/>
          </p:nvSpPr>
          <p:spPr>
            <a:xfrm>
              <a:off x="953146" y="1994487"/>
              <a:ext cx="2774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Dam 5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Brandywine Falls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35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7D848-1807-50AF-61A0-39EA0923D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over it&#10;&#10;Description automatically generated with medium confidence">
            <a:extLst>
              <a:ext uri="{FF2B5EF4-FFF2-40B4-BE49-F238E27FC236}">
                <a16:creationId xmlns:a16="http://schemas.microsoft.com/office/drawing/2014/main" id="{077677D2-E5C5-8343-F1FC-6AC86A549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86394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8E9FFF-DE08-BFD2-5067-6BEFF33D1445}"/>
              </a:ext>
            </a:extLst>
          </p:cNvPr>
          <p:cNvGrpSpPr/>
          <p:nvPr/>
        </p:nvGrpSpPr>
        <p:grpSpPr>
          <a:xfrm>
            <a:off x="442094" y="3711843"/>
            <a:ext cx="2533405" cy="1038388"/>
            <a:chOff x="910525" y="1890792"/>
            <a:chExt cx="2774197" cy="10383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A2BE3E-4B8E-B238-4E59-B03F65A5F091}"/>
                </a:ext>
              </a:extLst>
            </p:cNvPr>
            <p:cNvSpPr/>
            <p:nvPr/>
          </p:nvSpPr>
          <p:spPr>
            <a:xfrm>
              <a:off x="953146" y="1890792"/>
              <a:ext cx="2688955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A7E9DA-6A8D-7971-6106-9668C7BFE411}"/>
                </a:ext>
              </a:extLst>
            </p:cNvPr>
            <p:cNvSpPr txBox="1"/>
            <p:nvPr/>
          </p:nvSpPr>
          <p:spPr>
            <a:xfrm>
              <a:off x="910525" y="1994487"/>
              <a:ext cx="2774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Bancroft Mills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Alapocas Bridge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75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body of water&#10;&#10;Description automatically generated">
            <a:extLst>
              <a:ext uri="{FF2B5EF4-FFF2-40B4-BE49-F238E27FC236}">
                <a16:creationId xmlns:a16="http://schemas.microsoft.com/office/drawing/2014/main" id="{1E58D55E-EBFA-761F-8D3F-E12F1E289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70A629-82F5-A343-DA68-92F45BA16907}"/>
              </a:ext>
            </a:extLst>
          </p:cNvPr>
          <p:cNvGrpSpPr/>
          <p:nvPr/>
        </p:nvGrpSpPr>
        <p:grpSpPr>
          <a:xfrm>
            <a:off x="4479577" y="3611104"/>
            <a:ext cx="3512955" cy="1038388"/>
            <a:chOff x="953145" y="1890792"/>
            <a:chExt cx="3846850" cy="10383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8F9BED-C13E-1D4A-78F4-DB3778B513CF}"/>
                </a:ext>
              </a:extLst>
            </p:cNvPr>
            <p:cNvSpPr/>
            <p:nvPr/>
          </p:nvSpPr>
          <p:spPr>
            <a:xfrm>
              <a:off x="953145" y="1890792"/>
              <a:ext cx="3846850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6F23F0-8E1A-F90F-B156-3D1495ED5B8F}"/>
                </a:ext>
              </a:extLst>
            </p:cNvPr>
            <p:cNvSpPr txBox="1"/>
            <p:nvPr/>
          </p:nvSpPr>
          <p:spPr>
            <a:xfrm>
              <a:off x="953146" y="1994487"/>
              <a:ext cx="37263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Dam 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The Falls Apartments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46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F911B-2977-6812-DAC2-B943FB7BC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4835D-1C9D-1E43-2ECE-E2BFBCDBD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A4C5EC-3A7A-F33E-1043-7C9C1326EE11}"/>
              </a:ext>
            </a:extLst>
          </p:cNvPr>
          <p:cNvGrpSpPr/>
          <p:nvPr/>
        </p:nvGrpSpPr>
        <p:grpSpPr>
          <a:xfrm>
            <a:off x="3208717" y="3107409"/>
            <a:ext cx="2533405" cy="1038388"/>
            <a:chOff x="953146" y="1890792"/>
            <a:chExt cx="2774197" cy="10383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3023E6-6405-1F54-A0ED-F1398FC793BB}"/>
                </a:ext>
              </a:extLst>
            </p:cNvPr>
            <p:cNvSpPr/>
            <p:nvPr/>
          </p:nvSpPr>
          <p:spPr>
            <a:xfrm>
              <a:off x="953146" y="1890792"/>
              <a:ext cx="2688955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4975F-2F68-7466-DB3E-7BDAFD1029A6}"/>
                </a:ext>
              </a:extLst>
            </p:cNvPr>
            <p:cNvSpPr txBox="1"/>
            <p:nvPr/>
          </p:nvSpPr>
          <p:spPr>
            <a:xfrm>
              <a:off x="953146" y="1994487"/>
              <a:ext cx="2774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Dam 3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 Mill Road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20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3A02FD-15FF-6987-9577-872A1764C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6" r="3840" b="-2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86394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BEFB85-B9F2-7E24-33D6-DC7A49B6FAA8}"/>
              </a:ext>
            </a:extLst>
          </p:cNvPr>
          <p:cNvGrpSpPr/>
          <p:nvPr/>
        </p:nvGrpSpPr>
        <p:grpSpPr>
          <a:xfrm>
            <a:off x="3208717" y="3107409"/>
            <a:ext cx="2533405" cy="1038388"/>
            <a:chOff x="953146" y="1890792"/>
            <a:chExt cx="2774197" cy="10383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7F5D6B-C04B-D50D-D128-696B72127ECC}"/>
                </a:ext>
              </a:extLst>
            </p:cNvPr>
            <p:cNvSpPr/>
            <p:nvPr/>
          </p:nvSpPr>
          <p:spPr>
            <a:xfrm>
              <a:off x="953146" y="1890792"/>
              <a:ext cx="2688955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DF1573-A424-6AE3-4720-FB96DC68037E}"/>
                </a:ext>
              </a:extLst>
            </p:cNvPr>
            <p:cNvSpPr txBox="1"/>
            <p:nvPr/>
          </p:nvSpPr>
          <p:spPr>
            <a:xfrm>
              <a:off x="953146" y="1994487"/>
              <a:ext cx="2774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Superfine Lane Condos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36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99E151-F167-2F4F-0885-115BC4CD3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8" b="-2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B7F54D-602E-BC8F-73B4-02EFE528EBC2}"/>
              </a:ext>
            </a:extLst>
          </p:cNvPr>
          <p:cNvGrpSpPr/>
          <p:nvPr/>
        </p:nvGrpSpPr>
        <p:grpSpPr>
          <a:xfrm>
            <a:off x="3208717" y="3107409"/>
            <a:ext cx="2533405" cy="1038388"/>
            <a:chOff x="953146" y="1890792"/>
            <a:chExt cx="2774197" cy="10383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6E798C-38AA-D0D7-F5ED-6AF09DCFD621}"/>
                </a:ext>
              </a:extLst>
            </p:cNvPr>
            <p:cNvSpPr/>
            <p:nvPr/>
          </p:nvSpPr>
          <p:spPr>
            <a:xfrm>
              <a:off x="953146" y="1890792"/>
              <a:ext cx="2688955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25635C-A5BF-1EF2-4D8B-8694401C82CE}"/>
                </a:ext>
              </a:extLst>
            </p:cNvPr>
            <p:cNvSpPr txBox="1"/>
            <p:nvPr/>
          </p:nvSpPr>
          <p:spPr>
            <a:xfrm>
              <a:off x="953146" y="1994487"/>
              <a:ext cx="2774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Northeast Wilmington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214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AD2E5E-0572-65B4-1A1D-47EA1D19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boat in a flooded area&#10;&#10;Description automatically generated">
            <a:extLst>
              <a:ext uri="{FF2B5EF4-FFF2-40B4-BE49-F238E27FC236}">
                <a16:creationId xmlns:a16="http://schemas.microsoft.com/office/drawing/2014/main" id="{6A1FE002-2ECD-7ED9-3D68-C733A4448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6597A2-60DF-FFF8-2F9C-EBF4E2E85540}"/>
              </a:ext>
            </a:extLst>
          </p:cNvPr>
          <p:cNvGrpSpPr/>
          <p:nvPr/>
        </p:nvGrpSpPr>
        <p:grpSpPr>
          <a:xfrm>
            <a:off x="3305297" y="4037737"/>
            <a:ext cx="2533405" cy="1038388"/>
            <a:chOff x="953146" y="1890792"/>
            <a:chExt cx="2774197" cy="10383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A57967-61F9-3881-FA50-3DDB809923C8}"/>
                </a:ext>
              </a:extLst>
            </p:cNvPr>
            <p:cNvSpPr/>
            <p:nvPr/>
          </p:nvSpPr>
          <p:spPr>
            <a:xfrm>
              <a:off x="953146" y="1890792"/>
              <a:ext cx="2688955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14E6A8-43A2-BBAB-B5CD-569B0D7BB6DB}"/>
                </a:ext>
              </a:extLst>
            </p:cNvPr>
            <p:cNvSpPr txBox="1"/>
            <p:nvPr/>
          </p:nvSpPr>
          <p:spPr>
            <a:xfrm>
              <a:off x="953146" y="1994487"/>
              <a:ext cx="2774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Northeast Wilmington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861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72.MOV">
            <a:hlinkClick r:id="" action="ppaction://media"/>
            <a:extLst>
              <a:ext uri="{FF2B5EF4-FFF2-40B4-BE49-F238E27FC236}">
                <a16:creationId xmlns:a16="http://schemas.microsoft.com/office/drawing/2014/main" id="{8E17C54E-4F48-0A56-42EC-203BF780C2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376" y="1219523"/>
            <a:ext cx="6206887" cy="34913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72DED-ED0D-7C74-777C-98DA4592ED00}"/>
              </a:ext>
            </a:extLst>
          </p:cNvPr>
          <p:cNvSpPr txBox="1"/>
          <p:nvPr/>
        </p:nvSpPr>
        <p:spPr>
          <a:xfrm>
            <a:off x="1099595" y="436943"/>
            <a:ext cx="7187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Brandywine Park January 10, 2024</a:t>
            </a:r>
          </a:p>
        </p:txBody>
      </p:sp>
    </p:spTree>
    <p:extLst>
      <p:ext uri="{BB962C8B-B14F-4D97-AF65-F5344CB8AC3E}">
        <p14:creationId xmlns:p14="http://schemas.microsoft.com/office/powerpoint/2010/main" val="41292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5F1F9-E4B2-9B6B-89CC-6CC03D813195}"/>
              </a:ext>
            </a:extLst>
          </p:cNvPr>
          <p:cNvSpPr txBox="1"/>
          <p:nvPr/>
        </p:nvSpPr>
        <p:spPr>
          <a:xfrm>
            <a:off x="308091" y="370093"/>
            <a:ext cx="9366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Dam 6: DuPont </a:t>
            </a:r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Experimental</a:t>
            </a:r>
            <a:r>
              <a:rPr lang="en-US" sz="4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Station </a:t>
            </a:r>
            <a:endParaRPr lang="en-US" sz="4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E1374-BACB-B4D3-4672-6A2E54B9CB17}"/>
              </a:ext>
            </a:extLst>
          </p:cNvPr>
          <p:cNvSpPr txBox="1"/>
          <p:nvPr/>
        </p:nvSpPr>
        <p:spPr>
          <a:xfrm>
            <a:off x="383144" y="1288473"/>
            <a:ext cx="45322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SzPct val="77000"/>
              <a:buFont typeface="Wingdings" pitchFamily="2" charset="2"/>
              <a:buChar char="v"/>
            </a:pPr>
            <a:r>
              <a:rPr lang="en-US" sz="2200" dirty="0">
                <a:solidFill>
                  <a:schemeClr val="bg1"/>
                </a:solidFill>
              </a:rPr>
              <a:t>Half Owned by City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SzPct val="77000"/>
              <a:buFont typeface="Wingdings" pitchFamily="2" charset="2"/>
              <a:buChar char="v"/>
            </a:pPr>
            <a:r>
              <a:rPr lang="en-US" sz="2200" dirty="0">
                <a:solidFill>
                  <a:schemeClr val="bg1"/>
                </a:solidFill>
              </a:rPr>
              <a:t>Half owned by DuPont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SzPct val="77000"/>
              <a:buFont typeface="Wingdings" pitchFamily="2" charset="2"/>
              <a:buChar char="v"/>
            </a:pPr>
            <a:r>
              <a:rPr lang="en-US" sz="2200" dirty="0">
                <a:solidFill>
                  <a:schemeClr val="bg1"/>
                </a:solidFill>
              </a:rPr>
              <a:t>Floods Experimental Station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SzPct val="77000"/>
              <a:buFont typeface="Wingdings" pitchFamily="2" charset="2"/>
              <a:buChar char="v"/>
            </a:pPr>
            <a:r>
              <a:rPr lang="en-US" sz="2200" dirty="0">
                <a:solidFill>
                  <a:schemeClr val="bg1"/>
                </a:solidFill>
              </a:rPr>
              <a:t>US Army Corp of Engineers DNREC, City of Wilmington 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SzPct val="77000"/>
              <a:buFont typeface="Wingdings" pitchFamily="2" charset="2"/>
              <a:buChar char="v"/>
            </a:pPr>
            <a:r>
              <a:rPr lang="en-US" sz="2200" dirty="0">
                <a:solidFill>
                  <a:schemeClr val="bg1"/>
                </a:solidFill>
              </a:rPr>
              <a:t>Funded by DuPont and State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C061D-E903-9913-B12E-9347AD4D3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740" y="1288473"/>
            <a:ext cx="4229322" cy="37299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859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D5EB3C9-450D-2161-EF26-834BB9CD4516}"/>
              </a:ext>
            </a:extLst>
          </p:cNvPr>
          <p:cNvGrpSpPr/>
          <p:nvPr/>
        </p:nvGrpSpPr>
        <p:grpSpPr>
          <a:xfrm>
            <a:off x="320291" y="2177600"/>
            <a:ext cx="8317152" cy="2579370"/>
            <a:chOff x="328757" y="1600187"/>
            <a:chExt cx="8317152" cy="25793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7D8887-CDB1-D83F-B3FB-276178F4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757" y="1600187"/>
              <a:ext cx="8317152" cy="257937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09F65E-E2AF-4AF7-44FD-D020A0653C24}"/>
                </a:ext>
              </a:extLst>
            </p:cNvPr>
            <p:cNvSpPr txBox="1"/>
            <p:nvPr/>
          </p:nvSpPr>
          <p:spPr>
            <a:xfrm>
              <a:off x="1621798" y="2545967"/>
              <a:ext cx="338667" cy="46166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5AA65C-398A-9BAA-9934-29E515A23FF1}"/>
                </a:ext>
              </a:extLst>
            </p:cNvPr>
            <p:cNvSpPr txBox="1"/>
            <p:nvPr/>
          </p:nvSpPr>
          <p:spPr>
            <a:xfrm>
              <a:off x="3516986" y="1734519"/>
              <a:ext cx="338667" cy="46166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C98E7D-F8A9-FC5C-0F3E-E31A2B375C2C}"/>
                </a:ext>
              </a:extLst>
            </p:cNvPr>
            <p:cNvSpPr txBox="1"/>
            <p:nvPr/>
          </p:nvSpPr>
          <p:spPr>
            <a:xfrm>
              <a:off x="7655020" y="2889872"/>
              <a:ext cx="338667" cy="46166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42FB1FD-D4C8-B2DD-BFB9-0334568DF216}"/>
              </a:ext>
            </a:extLst>
          </p:cNvPr>
          <p:cNvSpPr txBox="1"/>
          <p:nvPr/>
        </p:nvSpPr>
        <p:spPr>
          <a:xfrm>
            <a:off x="245532" y="497916"/>
            <a:ext cx="8898468" cy="11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40"/>
              </a:lnSpc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Easement  is for </a:t>
            </a:r>
            <a:r>
              <a:rPr lang="en-US" sz="3600" u="sng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Dam 6</a:t>
            </a:r>
          </a:p>
          <a:p>
            <a:pPr algn="ctr">
              <a:lnSpc>
                <a:spcPts val="3340"/>
              </a:lnSpc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NOT</a:t>
            </a:r>
            <a:r>
              <a:rPr lang="en-US" sz="36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for Dam 4 or Dam 5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E52D5-6C22-7204-B306-FD6C15047B55}"/>
              </a:ext>
            </a:extLst>
          </p:cNvPr>
          <p:cNvSpPr txBox="1"/>
          <p:nvPr/>
        </p:nvSpPr>
        <p:spPr>
          <a:xfrm>
            <a:off x="2361814" y="3698117"/>
            <a:ext cx="20439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Rockford Park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5807B-7FFB-1087-6040-40AD70E06186}"/>
              </a:ext>
            </a:extLst>
          </p:cNvPr>
          <p:cNvSpPr txBox="1"/>
          <p:nvPr/>
        </p:nvSpPr>
        <p:spPr>
          <a:xfrm>
            <a:off x="5546197" y="2311932"/>
            <a:ext cx="17386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Alapocas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008E1-DDAE-C92A-51A4-9B3DA50C65D9}"/>
              </a:ext>
            </a:extLst>
          </p:cNvPr>
          <p:cNvSpPr txBox="1"/>
          <p:nvPr/>
        </p:nvSpPr>
        <p:spPr>
          <a:xfrm>
            <a:off x="341120" y="2240565"/>
            <a:ext cx="21215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Experimental Station</a:t>
            </a:r>
          </a:p>
        </p:txBody>
      </p:sp>
    </p:spTree>
    <p:extLst>
      <p:ext uri="{BB962C8B-B14F-4D97-AF65-F5344CB8AC3E}">
        <p14:creationId xmlns:p14="http://schemas.microsoft.com/office/powerpoint/2010/main" val="368734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175E9-7AC4-34FC-F5F0-AF3D9AB9E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1164" y="1682530"/>
            <a:ext cx="7886700" cy="1125300"/>
          </a:xfrm>
        </p:spPr>
        <p:txBody>
          <a:bodyPr>
            <a:noAutofit/>
          </a:bodyPr>
          <a:lstStyle/>
          <a:p>
            <a:pPr marL="685800" indent="-457200">
              <a:lnSpc>
                <a:spcPct val="100000"/>
              </a:lnSpc>
              <a:spcAft>
                <a:spcPts val="1800"/>
              </a:spcAft>
              <a:buSzPct val="70000"/>
              <a:buFont typeface="Wingdings" pitchFamily="2" charset="2"/>
              <a:buChar char="ü"/>
            </a:pPr>
            <a:r>
              <a:rPr lang="en-US" sz="3200" dirty="0"/>
              <a:t>Brandywine River Restoration Trust </a:t>
            </a:r>
          </a:p>
          <a:p>
            <a:pPr marL="685800" indent="-457200">
              <a:lnSpc>
                <a:spcPct val="100000"/>
              </a:lnSpc>
              <a:spcAft>
                <a:spcPts val="1800"/>
              </a:spcAft>
              <a:buSzPct val="70000"/>
              <a:buFont typeface="Wingdings" pitchFamily="2" charset="2"/>
              <a:buChar char="ü"/>
            </a:pPr>
            <a:r>
              <a:rPr lang="en-US" sz="3200" dirty="0"/>
              <a:t>Benefits of Dam Removal</a:t>
            </a:r>
          </a:p>
          <a:p>
            <a:pPr marL="685800" indent="-457200">
              <a:lnSpc>
                <a:spcPct val="100000"/>
              </a:lnSpc>
              <a:spcAft>
                <a:spcPts val="1800"/>
              </a:spcAft>
              <a:buSzPct val="70000"/>
              <a:buFont typeface="Wingdings" pitchFamily="2" charset="2"/>
              <a:buChar char="ü"/>
            </a:pPr>
            <a:r>
              <a:rPr lang="en-US" sz="3200" dirty="0"/>
              <a:t>Easement for Removal of  Dam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69CC6-33A7-311D-2C17-23250FE225A1}"/>
              </a:ext>
            </a:extLst>
          </p:cNvPr>
          <p:cNvSpPr txBox="1"/>
          <p:nvPr/>
        </p:nvSpPr>
        <p:spPr>
          <a:xfrm>
            <a:off x="3037114" y="612320"/>
            <a:ext cx="3069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5933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28921-F44D-C634-566B-C896AC83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B2F9F-A8AD-5C1F-22EA-9215E86879DF}"/>
              </a:ext>
            </a:extLst>
          </p:cNvPr>
          <p:cNvSpPr txBox="1"/>
          <p:nvPr/>
        </p:nvSpPr>
        <p:spPr>
          <a:xfrm>
            <a:off x="915848" y="416539"/>
            <a:ext cx="704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100" dirty="0">
                <a:solidFill>
                  <a:schemeClr val="bg1"/>
                </a:solidFill>
                <a:latin typeface="Avenir Book" panose="02000503020000020003" pitchFamily="2" charset="0"/>
              </a:rPr>
              <a:t>Benefits of Removing Dams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A686CA-7A5C-2F84-3513-8F6AF27A918C}"/>
              </a:ext>
            </a:extLst>
          </p:cNvPr>
          <p:cNvSpPr txBox="1"/>
          <p:nvPr/>
        </p:nvSpPr>
        <p:spPr>
          <a:xfrm>
            <a:off x="1308871" y="1124425"/>
            <a:ext cx="6526257" cy="357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350"/>
              </a:spcAft>
              <a:buClr>
                <a:schemeClr val="bg1"/>
              </a:buClr>
              <a:buSzPct val="94000"/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Reduces Flooding </a:t>
            </a:r>
          </a:p>
          <a:p>
            <a:pPr marL="342900" indent="-342900">
              <a:spcAft>
                <a:spcPts val="1350"/>
              </a:spcAft>
              <a:buClr>
                <a:schemeClr val="bg1"/>
              </a:buClr>
              <a:buSzPct val="94000"/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Improves Public Safety </a:t>
            </a:r>
          </a:p>
          <a:p>
            <a:pPr marL="342900" indent="-342900">
              <a:spcAft>
                <a:spcPts val="1350"/>
              </a:spcAft>
              <a:buClr>
                <a:schemeClr val="bg1"/>
              </a:buClr>
              <a:buSzPct val="94000"/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Restores American Shad </a:t>
            </a:r>
          </a:p>
          <a:p>
            <a:pPr marL="342900" indent="-342900">
              <a:spcAft>
                <a:spcPts val="1350"/>
              </a:spcAft>
              <a:buClr>
                <a:schemeClr val="bg1"/>
              </a:buClr>
              <a:buSzPct val="94000"/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Increases Ecological Diversity </a:t>
            </a:r>
          </a:p>
          <a:p>
            <a:pPr marL="342900" indent="-342900">
              <a:spcAft>
                <a:spcPts val="1350"/>
              </a:spcAft>
              <a:buClr>
                <a:schemeClr val="bg1"/>
              </a:buClr>
              <a:buSzPct val="94000"/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Improves Water Quality </a:t>
            </a:r>
          </a:p>
          <a:p>
            <a:pPr marL="342900" indent="-342900">
              <a:spcAft>
                <a:spcPts val="1350"/>
              </a:spcAft>
              <a:buClr>
                <a:schemeClr val="bg1"/>
              </a:buClr>
              <a:buSzPct val="94000"/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Increases Recreational Use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4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0DACF-4E87-2976-8837-178A44AF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A4E110-106A-62B5-EB53-2FB2A6ABC255}"/>
              </a:ext>
            </a:extLst>
          </p:cNvPr>
          <p:cNvSpPr txBox="1"/>
          <p:nvPr/>
        </p:nvSpPr>
        <p:spPr>
          <a:xfrm>
            <a:off x="628084" y="168062"/>
            <a:ext cx="8858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Baby Shad Swimming to Atlantic Ocean</a:t>
            </a:r>
          </a:p>
        </p:txBody>
      </p:sp>
      <p:pic>
        <p:nvPicPr>
          <p:cNvPr id="6" name="Juvenile Video_1.mov">
            <a:hlinkClick r:id="" action="ppaction://media"/>
            <a:extLst>
              <a:ext uri="{FF2B5EF4-FFF2-40B4-BE49-F238E27FC236}">
                <a16:creationId xmlns:a16="http://schemas.microsoft.com/office/drawing/2014/main" id="{6B005E7E-D808-4E58-38E1-76699B8FC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581" y="802189"/>
            <a:ext cx="7419109" cy="417324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6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B1AC95-21C0-864A-BB31-21FA5116F27B}"/>
              </a:ext>
            </a:extLst>
          </p:cNvPr>
          <p:cNvSpPr/>
          <p:nvPr/>
        </p:nvSpPr>
        <p:spPr>
          <a:xfrm>
            <a:off x="824377" y="1317892"/>
            <a:ext cx="7026577" cy="3426002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 w="5715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8B4AC-CD20-B746-9167-AED23E33AFCA}"/>
              </a:ext>
            </a:extLst>
          </p:cNvPr>
          <p:cNvSpPr txBox="1"/>
          <p:nvPr/>
        </p:nvSpPr>
        <p:spPr>
          <a:xfrm>
            <a:off x="2397516" y="399606"/>
            <a:ext cx="4348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100" dirty="0">
                <a:solidFill>
                  <a:schemeClr val="bg1"/>
                </a:solidFill>
                <a:latin typeface="Avenir Book" panose="02000503020000020003" pitchFamily="2" charset="0"/>
              </a:rPr>
              <a:t>BRRT 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AB338-2114-7A40-B0D7-A32271E4B25B}"/>
              </a:ext>
            </a:extLst>
          </p:cNvPr>
          <p:cNvSpPr txBox="1"/>
          <p:nvPr/>
        </p:nvSpPr>
        <p:spPr>
          <a:xfrm>
            <a:off x="1061880" y="1510252"/>
            <a:ext cx="6551569" cy="304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venir Book" panose="02000503020000020003" pitchFamily="2" charset="0"/>
              </a:rPr>
              <a:t>Restore and protect the Brandywine River                          to enable migration of American Shad     and improve ecological function while providing </a:t>
            </a:r>
            <a:r>
              <a:rPr lang="en-US" sz="2600" b="1" u="sng" dirty="0">
                <a:solidFill>
                  <a:schemeClr val="bg1"/>
                </a:solidFill>
                <a:latin typeface="Avenir Book" panose="02000503020000020003" pitchFamily="2" charset="0"/>
              </a:rPr>
              <a:t>equitable opportunity</a:t>
            </a:r>
            <a:r>
              <a:rPr lang="en-US" sz="2600" b="1" dirty="0">
                <a:solidFill>
                  <a:schemeClr val="bg1"/>
                </a:solidFill>
                <a:latin typeface="Avenir Book" panose="02000503020000020003" pitchFamily="2" charset="0"/>
              </a:rPr>
              <a:t>  for environmental education and recreation</a:t>
            </a:r>
            <a:endParaRPr lang="en-US" sz="2600" b="1" spc="75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0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ftr" idx="11"/>
          </p:nvPr>
        </p:nvSpPr>
        <p:spPr>
          <a:xfrm>
            <a:off x="3608633" y="3524011"/>
            <a:ext cx="2392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22857-C5A8-98D0-49BD-7186FC4247DA}"/>
              </a:ext>
            </a:extLst>
          </p:cNvPr>
          <p:cNvSpPr txBox="1"/>
          <p:nvPr/>
        </p:nvSpPr>
        <p:spPr>
          <a:xfrm>
            <a:off x="1190632" y="549001"/>
            <a:ext cx="7099200" cy="80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Avenir Book" panose="02000503020000020003" pitchFamily="2" charset="0"/>
                <a:ea typeface="Lora"/>
                <a:cs typeface="Lora"/>
                <a:sym typeface="Lora"/>
              </a:rPr>
              <a:t>BRRT Founding Members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15776A-EE0D-83E6-8955-D4929E9B9AE4}"/>
              </a:ext>
            </a:extLst>
          </p:cNvPr>
          <p:cNvGrpSpPr/>
          <p:nvPr/>
        </p:nvGrpSpPr>
        <p:grpSpPr>
          <a:xfrm>
            <a:off x="854168" y="2610424"/>
            <a:ext cx="2362200" cy="1176867"/>
            <a:chOff x="4512733" y="1828800"/>
            <a:chExt cx="2362200" cy="11768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071257-2FA0-A332-3C99-41273B64F8BB}"/>
                </a:ext>
              </a:extLst>
            </p:cNvPr>
            <p:cNvSpPr/>
            <p:nvPr/>
          </p:nvSpPr>
          <p:spPr>
            <a:xfrm>
              <a:off x="4512733" y="1828800"/>
              <a:ext cx="2362200" cy="1176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object 25">
              <a:extLst>
                <a:ext uri="{FF2B5EF4-FFF2-40B4-BE49-F238E27FC236}">
                  <a16:creationId xmlns:a16="http://schemas.microsoft.com/office/drawing/2014/main" id="{990D60B2-0A5A-6248-FAD2-9C12477912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926166"/>
              <a:ext cx="2125303" cy="982134"/>
            </a:xfrm>
            <a:prstGeom prst="rect">
              <a:avLst/>
            </a:prstGeom>
          </p:spPr>
        </p:pic>
      </p:grpSp>
      <p:pic>
        <p:nvPicPr>
          <p:cNvPr id="5" name="object 24">
            <a:extLst>
              <a:ext uri="{FF2B5EF4-FFF2-40B4-BE49-F238E27FC236}">
                <a16:creationId xmlns:a16="http://schemas.microsoft.com/office/drawing/2014/main" id="{BCCDE552-F4C8-AA78-D983-A7763E826D8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5291" y="2021651"/>
            <a:ext cx="1647720" cy="1868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D32FC2-17C5-AA05-BF02-0152D5DE1BD3}"/>
              </a:ext>
            </a:extLst>
          </p:cNvPr>
          <p:cNvGrpSpPr/>
          <p:nvPr/>
        </p:nvGrpSpPr>
        <p:grpSpPr>
          <a:xfrm>
            <a:off x="5903760" y="2492208"/>
            <a:ext cx="2476601" cy="1413301"/>
            <a:chOff x="4804733" y="3729511"/>
            <a:chExt cx="1892570" cy="10837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A7FCFB-6B4A-053D-BBB4-67822E2EEEA9}"/>
                </a:ext>
              </a:extLst>
            </p:cNvPr>
            <p:cNvSpPr/>
            <p:nvPr/>
          </p:nvSpPr>
          <p:spPr>
            <a:xfrm>
              <a:off x="4804733" y="3729511"/>
              <a:ext cx="1892570" cy="1083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object 33">
              <a:extLst>
                <a:ext uri="{FF2B5EF4-FFF2-40B4-BE49-F238E27FC236}">
                  <a16:creationId xmlns:a16="http://schemas.microsoft.com/office/drawing/2014/main" id="{EDDCEF79-4A43-B197-D54F-759BFC987C4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3914" y="3924741"/>
              <a:ext cx="1754208" cy="693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ftr" idx="11"/>
          </p:nvPr>
        </p:nvSpPr>
        <p:spPr>
          <a:xfrm>
            <a:off x="3608633" y="3524011"/>
            <a:ext cx="2392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object 22">
            <a:extLst>
              <a:ext uri="{FF2B5EF4-FFF2-40B4-BE49-F238E27FC236}">
                <a16:creationId xmlns:a16="http://schemas.microsoft.com/office/drawing/2014/main" id="{D9B407EE-1BB5-69E0-5390-FDB4AAB686F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6554" y="1412079"/>
            <a:ext cx="1225438" cy="1103886"/>
          </a:xfrm>
          <a:prstGeom prst="rect">
            <a:avLst/>
          </a:prstGeom>
        </p:spPr>
      </p:pic>
      <p:pic>
        <p:nvPicPr>
          <p:cNvPr id="19" name="object 8">
            <a:extLst>
              <a:ext uri="{FF2B5EF4-FFF2-40B4-BE49-F238E27FC236}">
                <a16:creationId xmlns:a16="http://schemas.microsoft.com/office/drawing/2014/main" id="{253DFDD8-308A-1E5E-6831-821BD1A37B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0458" y="2782286"/>
            <a:ext cx="1780012" cy="820471"/>
          </a:xfrm>
          <a:prstGeom prst="rect">
            <a:avLst/>
          </a:prstGeom>
        </p:spPr>
      </p:pic>
      <p:pic>
        <p:nvPicPr>
          <p:cNvPr id="7170" name="Picture 2" descr="Collaborate Northeast">
            <a:extLst>
              <a:ext uri="{FF2B5EF4-FFF2-40B4-BE49-F238E27FC236}">
                <a16:creationId xmlns:a16="http://schemas.microsoft.com/office/drawing/2014/main" id="{CAE71F3E-BDD0-6593-BC21-BD4A3752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796" y="4122574"/>
            <a:ext cx="2425516" cy="7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7A8CE-7E20-343B-0656-10F740942E1C}"/>
              </a:ext>
            </a:extLst>
          </p:cNvPr>
          <p:cNvSpPr txBox="1"/>
          <p:nvPr/>
        </p:nvSpPr>
        <p:spPr>
          <a:xfrm>
            <a:off x="-399767" y="231620"/>
            <a:ext cx="9943533" cy="80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Avenir Book" panose="02000503020000020003" pitchFamily="2" charset="0"/>
                <a:ea typeface="Lora"/>
                <a:cs typeface="Lora"/>
                <a:sym typeface="Lora"/>
              </a:rPr>
              <a:t>BRRT Partners</a:t>
            </a:r>
          </a:p>
        </p:txBody>
      </p:sp>
      <p:pic>
        <p:nvPicPr>
          <p:cNvPr id="4" name="object 32">
            <a:extLst>
              <a:ext uri="{FF2B5EF4-FFF2-40B4-BE49-F238E27FC236}">
                <a16:creationId xmlns:a16="http://schemas.microsoft.com/office/drawing/2014/main" id="{A8576AFB-7C01-85A1-FCBA-5733FD282A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22007" y="2669323"/>
            <a:ext cx="1272311" cy="1221109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C5F0BB7F-A0D9-CE84-4E9C-8B742C3BEE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" y="8474964"/>
            <a:ext cx="1447800" cy="669036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6855B6B7-53DD-F5E4-93EF-F88159E310C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3530" y="2884827"/>
            <a:ext cx="1745226" cy="741934"/>
          </a:xfrm>
          <a:prstGeom prst="rect">
            <a:avLst/>
          </a:prstGeom>
        </p:spPr>
      </p:pic>
      <p:pic>
        <p:nvPicPr>
          <p:cNvPr id="22" name="object 23">
            <a:extLst>
              <a:ext uri="{FF2B5EF4-FFF2-40B4-BE49-F238E27FC236}">
                <a16:creationId xmlns:a16="http://schemas.microsoft.com/office/drawing/2014/main" id="{90C938DF-C6CD-4E64-075F-0E92161F30F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95800" y="8417052"/>
            <a:ext cx="861060" cy="696468"/>
          </a:xfrm>
          <a:prstGeom prst="rect">
            <a:avLst/>
          </a:prstGeom>
        </p:spPr>
      </p:pic>
      <p:pic>
        <p:nvPicPr>
          <p:cNvPr id="25" name="object 29">
            <a:extLst>
              <a:ext uri="{FF2B5EF4-FFF2-40B4-BE49-F238E27FC236}">
                <a16:creationId xmlns:a16="http://schemas.microsoft.com/office/drawing/2014/main" id="{3003D262-A3CC-8286-64D3-B0CED6DEF93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08633" y="1293295"/>
            <a:ext cx="1619175" cy="1043626"/>
          </a:xfrm>
          <a:prstGeom prst="rect">
            <a:avLst/>
          </a:prstGeom>
        </p:spPr>
      </p:pic>
      <p:pic>
        <p:nvPicPr>
          <p:cNvPr id="26" name="object 30">
            <a:extLst>
              <a:ext uri="{FF2B5EF4-FFF2-40B4-BE49-F238E27FC236}">
                <a16:creationId xmlns:a16="http://schemas.microsoft.com/office/drawing/2014/main" id="{6990108C-A6E2-BDAC-C175-EA603E533E71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90800" y="8229600"/>
            <a:ext cx="1676400" cy="1143000"/>
          </a:xfrm>
          <a:prstGeom prst="rect">
            <a:avLst/>
          </a:prstGeom>
        </p:spPr>
      </p:pic>
      <p:pic>
        <p:nvPicPr>
          <p:cNvPr id="27" name="object 31">
            <a:extLst>
              <a:ext uri="{FF2B5EF4-FFF2-40B4-BE49-F238E27FC236}">
                <a16:creationId xmlns:a16="http://schemas.microsoft.com/office/drawing/2014/main" id="{54495AAC-1326-9006-0484-CCDAD31044AF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9175" y="4063340"/>
            <a:ext cx="2262832" cy="766558"/>
          </a:xfrm>
          <a:prstGeom prst="rect">
            <a:avLst/>
          </a:prstGeom>
        </p:spPr>
      </p:pic>
      <p:pic>
        <p:nvPicPr>
          <p:cNvPr id="1026" name="Picture 2" descr="DelawareScene: Delaware State Parks, Dover, DE">
            <a:extLst>
              <a:ext uri="{FF2B5EF4-FFF2-40B4-BE49-F238E27FC236}">
                <a16:creationId xmlns:a16="http://schemas.microsoft.com/office/drawing/2014/main" id="{DD396CC6-11F9-5898-1455-5E5EB344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83" y="1383342"/>
            <a:ext cx="1290320" cy="97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Nature Conservancy: A World Where People &amp; Nature Thrive">
            <a:extLst>
              <a:ext uri="{FF2B5EF4-FFF2-40B4-BE49-F238E27FC236}">
                <a16:creationId xmlns:a16="http://schemas.microsoft.com/office/drawing/2014/main" id="{37C830F0-6318-B295-718B-E61ECED2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73" y="2863371"/>
            <a:ext cx="2234662" cy="7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NREC Alpha - State of Delaware">
            <a:extLst>
              <a:ext uri="{FF2B5EF4-FFF2-40B4-BE49-F238E27FC236}">
                <a16:creationId xmlns:a16="http://schemas.microsoft.com/office/drawing/2014/main" id="{7322E367-2844-F3E5-1183-77A539B8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31" y="1292368"/>
            <a:ext cx="1140153" cy="11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US Army Corps of Engineers - Wikimedia Commons">
            <a:extLst>
              <a:ext uri="{FF2B5EF4-FFF2-40B4-BE49-F238E27FC236}">
                <a16:creationId xmlns:a16="http://schemas.microsoft.com/office/drawing/2014/main" id="{470CDE8C-F104-6A08-9332-B73192B5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0" y="1383342"/>
            <a:ext cx="1272311" cy="9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82D49B9-21BE-6C67-101E-0AFBCE712A52}"/>
              </a:ext>
            </a:extLst>
          </p:cNvPr>
          <p:cNvGrpSpPr/>
          <p:nvPr/>
        </p:nvGrpSpPr>
        <p:grpSpPr>
          <a:xfrm>
            <a:off x="3608633" y="4099825"/>
            <a:ext cx="1560156" cy="766558"/>
            <a:chOff x="482741" y="416986"/>
            <a:chExt cx="1560156" cy="76655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B6C5BE-2530-111B-CE12-B56EA8493BF4}"/>
                </a:ext>
              </a:extLst>
            </p:cNvPr>
            <p:cNvSpPr/>
            <p:nvPr/>
          </p:nvSpPr>
          <p:spPr>
            <a:xfrm>
              <a:off x="482741" y="416986"/>
              <a:ext cx="1475784" cy="766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002CB0-52E0-60E2-618C-8846C47C32B4}"/>
                </a:ext>
              </a:extLst>
            </p:cNvPr>
            <p:cNvSpPr txBox="1"/>
            <p:nvPr/>
          </p:nvSpPr>
          <p:spPr>
            <a:xfrm>
              <a:off x="567113" y="559365"/>
              <a:ext cx="1475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CBR4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6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F6DDC-A0A9-727D-1D98-52ABA5015F47}"/>
              </a:ext>
            </a:extLst>
          </p:cNvPr>
          <p:cNvSpPr txBox="1"/>
          <p:nvPr/>
        </p:nvSpPr>
        <p:spPr>
          <a:xfrm>
            <a:off x="-588121" y="138316"/>
            <a:ext cx="9943533" cy="74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venir Book" panose="02000503020000020003" pitchFamily="2" charset="0"/>
                <a:ea typeface="Lora"/>
                <a:cs typeface="Lora"/>
                <a:sym typeface="Lora"/>
              </a:rPr>
              <a:t>BRRT Sponsors</a:t>
            </a:r>
          </a:p>
        </p:txBody>
      </p:sp>
      <p:pic>
        <p:nvPicPr>
          <p:cNvPr id="4" name="Picture 3" descr="A green and blue logo&#10;&#10;Description automatically generated">
            <a:extLst>
              <a:ext uri="{FF2B5EF4-FFF2-40B4-BE49-F238E27FC236}">
                <a16:creationId xmlns:a16="http://schemas.microsoft.com/office/drawing/2014/main" id="{419CDE53-6CC1-32E8-6D77-615F8F26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01" y="1222190"/>
            <a:ext cx="1372341" cy="945391"/>
          </a:xfrm>
          <a:prstGeom prst="rect">
            <a:avLst/>
          </a:prstGeom>
        </p:spPr>
      </p:pic>
      <p:pic>
        <p:nvPicPr>
          <p:cNvPr id="10" name="Picture 9" descr="A logo with black letters and orange circle&#10;&#10;Description automatically generated">
            <a:extLst>
              <a:ext uri="{FF2B5EF4-FFF2-40B4-BE49-F238E27FC236}">
                <a16:creationId xmlns:a16="http://schemas.microsoft.com/office/drawing/2014/main" id="{6A29C961-923C-BE71-F9B6-290E865C3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943" y="2627867"/>
            <a:ext cx="2327830" cy="962563"/>
          </a:xfrm>
          <a:prstGeom prst="rect">
            <a:avLst/>
          </a:prstGeom>
        </p:spPr>
      </p:pic>
      <p:pic>
        <p:nvPicPr>
          <p:cNvPr id="17" name="Picture 2" descr="Dupont">
            <a:extLst>
              <a:ext uri="{FF2B5EF4-FFF2-40B4-BE49-F238E27FC236}">
                <a16:creationId xmlns:a16="http://schemas.microsoft.com/office/drawing/2014/main" id="{ED7C09D3-A12B-B99A-B43F-AF570EB7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5" y="1071252"/>
            <a:ext cx="1372340" cy="12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yellow text on a white background&#10;&#10;Description automatically generated">
            <a:extLst>
              <a:ext uri="{FF2B5EF4-FFF2-40B4-BE49-F238E27FC236}">
                <a16:creationId xmlns:a16="http://schemas.microsoft.com/office/drawing/2014/main" id="{6E20E654-D803-733E-934B-AD12DD6E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00" y="4129479"/>
            <a:ext cx="2669862" cy="850439"/>
          </a:xfrm>
          <a:prstGeom prst="rect">
            <a:avLst/>
          </a:prstGeom>
        </p:spPr>
      </p:pic>
      <p:pic>
        <p:nvPicPr>
          <p:cNvPr id="2050" name="Picture 2" descr="M&amp;T Bank to acquire Conn. bank in $7B deal - Delaware Business Times">
            <a:extLst>
              <a:ext uri="{FF2B5EF4-FFF2-40B4-BE49-F238E27FC236}">
                <a16:creationId xmlns:a16="http://schemas.microsoft.com/office/drawing/2014/main" id="{A4195AFA-8D4B-EE77-6D29-8D57F084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40" y="1135052"/>
            <a:ext cx="1757528" cy="9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SFS Bank - Wikipedia">
            <a:extLst>
              <a:ext uri="{FF2B5EF4-FFF2-40B4-BE49-F238E27FC236}">
                <a16:creationId xmlns:a16="http://schemas.microsoft.com/office/drawing/2014/main" id="{0F0B908B-FD53-9A56-7F4B-F2EE9E1E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4" y="2713647"/>
            <a:ext cx="2377621" cy="8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Walmart brought unprecedented transparency to the food supply chain  with Hyperledger Fabric">
            <a:extLst>
              <a:ext uri="{FF2B5EF4-FFF2-40B4-BE49-F238E27FC236}">
                <a16:creationId xmlns:a16="http://schemas.microsoft.com/office/drawing/2014/main" id="{F8620CB0-0D06-1D26-556C-2B6A6F3C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37" y="4093171"/>
            <a:ext cx="3081808" cy="8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2BA623-B1BF-BB77-450D-3DFA5043AC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1964" y="1108466"/>
            <a:ext cx="1170991" cy="1103886"/>
          </a:xfrm>
          <a:prstGeom prst="rect">
            <a:avLst/>
          </a:prstGeom>
        </p:spPr>
      </p:pic>
      <p:pic>
        <p:nvPicPr>
          <p:cNvPr id="2056" name="Picture 8" descr="CSC | Wilmington DE">
            <a:extLst>
              <a:ext uri="{FF2B5EF4-FFF2-40B4-BE49-F238E27FC236}">
                <a16:creationId xmlns:a16="http://schemas.microsoft.com/office/drawing/2014/main" id="{DC598B40-F86D-D288-B2E7-49D25A13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63" y="2627867"/>
            <a:ext cx="1090834" cy="109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22">
            <a:extLst>
              <a:ext uri="{FF2B5EF4-FFF2-40B4-BE49-F238E27FC236}">
                <a16:creationId xmlns:a16="http://schemas.microsoft.com/office/drawing/2014/main" id="{9CF3D1E2-50CC-5360-E794-007073298282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07517" y="2557764"/>
            <a:ext cx="1225438" cy="11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B8ECCF6A-369C-D526-A762-E4C2A3EE4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>
            <a:extLst>
              <a:ext uri="{FF2B5EF4-FFF2-40B4-BE49-F238E27FC236}">
                <a16:creationId xmlns:a16="http://schemas.microsoft.com/office/drawing/2014/main" id="{D395B962-4A0C-1DC5-CA91-939D682B85A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608633" y="3524011"/>
            <a:ext cx="2392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106ABF-BDB3-3C33-B0C3-4A203311F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70" y="999460"/>
            <a:ext cx="3900707" cy="38113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048B3CB-6440-24A9-46A9-D083A4DBA977}"/>
              </a:ext>
            </a:extLst>
          </p:cNvPr>
          <p:cNvSpPr/>
          <p:nvPr/>
        </p:nvSpPr>
        <p:spPr>
          <a:xfrm>
            <a:off x="2424223" y="3004459"/>
            <a:ext cx="567267" cy="6596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B1B7E-4E70-F11A-E209-2274F1385F11}"/>
              </a:ext>
            </a:extLst>
          </p:cNvPr>
          <p:cNvSpPr txBox="1"/>
          <p:nvPr/>
        </p:nvSpPr>
        <p:spPr>
          <a:xfrm>
            <a:off x="446616" y="129570"/>
            <a:ext cx="8087784" cy="5470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Avenir Book" panose="02000503020000020003" pitchFamily="2" charset="0"/>
                <a:ea typeface="Lora"/>
                <a:cs typeface="Lora"/>
                <a:sym typeface="Lora"/>
              </a:rPr>
              <a:t>Brandywine Watershed &amp; Delaware Dams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D8365-592C-D1BE-7094-9D74C4054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89" y="1219767"/>
            <a:ext cx="3302527" cy="31849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122343-90DE-2D70-5FE3-A0402BACA3B9}"/>
              </a:ext>
            </a:extLst>
          </p:cNvPr>
          <p:cNvCxnSpPr>
            <a:cxnSpLocks/>
          </p:cNvCxnSpPr>
          <p:nvPr/>
        </p:nvCxnSpPr>
        <p:spPr>
          <a:xfrm flipV="1">
            <a:off x="2953159" y="999460"/>
            <a:ext cx="1790011" cy="248874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90C6D1-6A8F-12DD-E23B-21B18DBAC296}"/>
              </a:ext>
            </a:extLst>
          </p:cNvPr>
          <p:cNvCxnSpPr>
            <a:cxnSpLocks/>
          </p:cNvCxnSpPr>
          <p:nvPr/>
        </p:nvCxnSpPr>
        <p:spPr>
          <a:xfrm>
            <a:off x="2953159" y="4355050"/>
            <a:ext cx="1790011" cy="4557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D0ACAA2-D24B-5B3C-06B5-08088D277CA2}"/>
              </a:ext>
            </a:extLst>
          </p:cNvPr>
          <p:cNvSpPr/>
          <p:nvPr/>
        </p:nvSpPr>
        <p:spPr>
          <a:xfrm>
            <a:off x="2953159" y="3488202"/>
            <a:ext cx="996357" cy="8668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9F68D6-7C99-88D7-8234-3BFEE58D2D2C}"/>
              </a:ext>
            </a:extLst>
          </p:cNvPr>
          <p:cNvSpPr txBox="1"/>
          <p:nvPr/>
        </p:nvSpPr>
        <p:spPr>
          <a:xfrm rot="21028623">
            <a:off x="1417674" y="1637414"/>
            <a:ext cx="119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ROUTE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C2DED9-1E87-1853-457E-CB929286B8CB}"/>
              </a:ext>
            </a:extLst>
          </p:cNvPr>
          <p:cNvGrpSpPr/>
          <p:nvPr/>
        </p:nvGrpSpPr>
        <p:grpSpPr>
          <a:xfrm rot="20622521">
            <a:off x="1685332" y="1937925"/>
            <a:ext cx="661940" cy="2157178"/>
            <a:chOff x="3556312" y="1209798"/>
            <a:chExt cx="661940" cy="1717056"/>
          </a:xfrm>
        </p:grpSpPr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840C2D8D-8439-0CA0-EF01-E68B834C7DFC}"/>
                </a:ext>
              </a:extLst>
            </p:cNvPr>
            <p:cNvSpPr/>
            <p:nvPr/>
          </p:nvSpPr>
          <p:spPr>
            <a:xfrm rot="20206080">
              <a:off x="3556312" y="1209798"/>
              <a:ext cx="661940" cy="171705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E19C1A-4A5C-F99D-831C-7C2F819E6BF9}"/>
                </a:ext>
              </a:extLst>
            </p:cNvPr>
            <p:cNvSpPr txBox="1"/>
            <p:nvPr/>
          </p:nvSpPr>
          <p:spPr>
            <a:xfrm rot="20206080">
              <a:off x="3759176" y="1418629"/>
              <a:ext cx="2588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WATER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52A0C9-0BF3-C6E3-FD2C-73B9FCD252DF}"/>
              </a:ext>
            </a:extLst>
          </p:cNvPr>
          <p:cNvGrpSpPr/>
          <p:nvPr/>
        </p:nvGrpSpPr>
        <p:grpSpPr>
          <a:xfrm rot="20810571">
            <a:off x="5596248" y="1585087"/>
            <a:ext cx="661940" cy="2956862"/>
            <a:chOff x="3556312" y="1209798"/>
            <a:chExt cx="661940" cy="1717056"/>
          </a:xfrm>
        </p:grpSpPr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F3A3DC9B-4DEE-0DAE-3A00-326DD9C567A7}"/>
                </a:ext>
              </a:extLst>
            </p:cNvPr>
            <p:cNvSpPr/>
            <p:nvPr/>
          </p:nvSpPr>
          <p:spPr>
            <a:xfrm rot="20206080">
              <a:off x="3556312" y="1209798"/>
              <a:ext cx="661940" cy="171705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998529-9D98-A76E-CC78-65E53F182606}"/>
                </a:ext>
              </a:extLst>
            </p:cNvPr>
            <p:cNvSpPr txBox="1"/>
            <p:nvPr/>
          </p:nvSpPr>
          <p:spPr>
            <a:xfrm rot="20206080">
              <a:off x="3759176" y="1418629"/>
              <a:ext cx="2588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WATER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17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83EC-9A1A-46E1-D537-9EFABBDCBDE2}"/>
              </a:ext>
            </a:extLst>
          </p:cNvPr>
          <p:cNvSpPr txBox="1"/>
          <p:nvPr/>
        </p:nvSpPr>
        <p:spPr>
          <a:xfrm>
            <a:off x="663322" y="318567"/>
            <a:ext cx="7656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100" dirty="0">
                <a:solidFill>
                  <a:schemeClr val="bg1"/>
                </a:solidFill>
                <a:latin typeface="Avenir Book" panose="02000503020000020003" pitchFamily="2" charset="0"/>
              </a:rPr>
              <a:t>Flooding on the Brandywine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083D3C-9BCC-E90B-A45D-3A82C8A11ABC}"/>
              </a:ext>
            </a:extLst>
          </p:cNvPr>
          <p:cNvSpPr txBox="1"/>
          <p:nvPr/>
        </p:nvSpPr>
        <p:spPr>
          <a:xfrm>
            <a:off x="492441" y="1304927"/>
            <a:ext cx="799841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Clr>
                <a:schemeClr val="bg1"/>
              </a:buClr>
              <a:buSzPct val="94000"/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Brandywine has been flooding for  centuries</a:t>
            </a: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94000"/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Brandywine dams increase flood levels</a:t>
            </a: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94000"/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Floods are becoming more frequent and more severe due to climate change</a:t>
            </a: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94000"/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Removing dams is part of a multi-year,  multi-agency effort to reduce flooding</a:t>
            </a:r>
          </a:p>
        </p:txBody>
      </p:sp>
    </p:spTree>
    <p:extLst>
      <p:ext uri="{BB962C8B-B14F-4D97-AF65-F5344CB8AC3E}">
        <p14:creationId xmlns:p14="http://schemas.microsoft.com/office/powerpoint/2010/main" val="133384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AEBA2-A735-A477-AE2F-F2CD25A4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59" b="11765"/>
          <a:stretch/>
        </p:blipFill>
        <p:spPr>
          <a:xfrm>
            <a:off x="-1123" y="0"/>
            <a:ext cx="9143980" cy="51425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A4C636-C2D4-3A04-37BE-E01511C291B7}"/>
              </a:ext>
            </a:extLst>
          </p:cNvPr>
          <p:cNvGrpSpPr/>
          <p:nvPr/>
        </p:nvGrpSpPr>
        <p:grpSpPr>
          <a:xfrm>
            <a:off x="713489" y="3696345"/>
            <a:ext cx="2641894" cy="1038388"/>
            <a:chOff x="953145" y="1890792"/>
            <a:chExt cx="2892997" cy="10383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1BE0E6-80B3-FF15-FDFF-AADED7513569}"/>
                </a:ext>
              </a:extLst>
            </p:cNvPr>
            <p:cNvSpPr/>
            <p:nvPr/>
          </p:nvSpPr>
          <p:spPr>
            <a:xfrm>
              <a:off x="953145" y="1890792"/>
              <a:ext cx="2892996" cy="10383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385D50-EC51-4461-03A4-F21E520D58C5}"/>
                </a:ext>
              </a:extLst>
            </p:cNvPr>
            <p:cNvSpPr txBox="1"/>
            <p:nvPr/>
          </p:nvSpPr>
          <p:spPr>
            <a:xfrm>
              <a:off x="953146" y="1994487"/>
              <a:ext cx="2892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Dam 11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Rockford Falls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CAE4145-2319-6625-32BA-E44E35EB9432}"/>
              </a:ext>
            </a:extLst>
          </p:cNvPr>
          <p:cNvSpPr txBox="1"/>
          <p:nvPr/>
        </p:nvSpPr>
        <p:spPr>
          <a:xfrm>
            <a:off x="965200" y="220075"/>
            <a:ext cx="734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Hurricane Ida:  September 2, 2022</a:t>
            </a:r>
          </a:p>
        </p:txBody>
      </p:sp>
    </p:spTree>
    <p:extLst>
      <p:ext uri="{BB962C8B-B14F-4D97-AF65-F5344CB8AC3E}">
        <p14:creationId xmlns:p14="http://schemas.microsoft.com/office/powerpoint/2010/main" val="4267743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RW Colors">
      <a:dk1>
        <a:srgbClr val="000000"/>
      </a:dk1>
      <a:lt1>
        <a:srgbClr val="FFFFFF"/>
      </a:lt1>
      <a:dk2>
        <a:srgbClr val="005587"/>
      </a:dk2>
      <a:lt2>
        <a:srgbClr val="EEEEEE"/>
      </a:lt2>
      <a:accent1>
        <a:srgbClr val="444444"/>
      </a:accent1>
      <a:accent2>
        <a:srgbClr val="005587"/>
      </a:accent2>
      <a:accent3>
        <a:srgbClr val="58A291"/>
      </a:accent3>
      <a:accent4>
        <a:srgbClr val="BBBBBB"/>
      </a:accent4>
      <a:accent5>
        <a:srgbClr val="444444"/>
      </a:accent5>
      <a:accent6>
        <a:srgbClr val="0076A8"/>
      </a:accent6>
      <a:hlink>
        <a:srgbClr val="58A291"/>
      </a:hlink>
      <a:folHlink>
        <a:srgbClr val="58A2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7c4456-c63e-4423-8249-f5e63cbd075b">
      <Terms xmlns="http://schemas.microsoft.com/office/infopath/2007/PartnerControls"/>
    </lcf76f155ced4ddcb4097134ff3c332f>
    <TaxCatchAll xmlns="4c49cd29-b43e-4075-af39-000f5dda8f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E756101167B44E8DB76EDB34F3B1AF" ma:contentTypeVersion="17" ma:contentTypeDescription="Create a new document." ma:contentTypeScope="" ma:versionID="5931694119306895aed09153c53c36f1">
  <xsd:schema xmlns:xsd="http://www.w3.org/2001/XMLSchema" xmlns:xs="http://www.w3.org/2001/XMLSchema" xmlns:p="http://schemas.microsoft.com/office/2006/metadata/properties" xmlns:ns2="2e7c4456-c63e-4423-8249-f5e63cbd075b" xmlns:ns3="4c49cd29-b43e-4075-af39-000f5dda8ff6" targetNamespace="http://schemas.microsoft.com/office/2006/metadata/properties" ma:root="true" ma:fieldsID="52deadb25859281f69944daa536966ad" ns2:_="" ns3:_="">
    <xsd:import namespace="2e7c4456-c63e-4423-8249-f5e63cbd075b"/>
    <xsd:import namespace="4c49cd29-b43e-4075-af39-000f5dda8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c4456-c63e-4423-8249-f5e63cbd0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38b435-3ced-47a5-8ee6-64ae095f4f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9cd29-b43e-4075-af39-000f5dda8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0caba0-48de-4958-bfac-727c727cf4c2}" ma:internalName="TaxCatchAll" ma:showField="CatchAllData" ma:web="4c49cd29-b43e-4075-af39-000f5dda8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CD43E7-7A36-44CF-AAAB-58B10C1865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440FEE-80F2-4095-AC30-197D7B4080FC}">
  <ds:schemaRefs>
    <ds:schemaRef ds:uri="http://schemas.microsoft.com/office/2006/metadata/properties"/>
    <ds:schemaRef ds:uri="http://schemas.microsoft.com/office/infopath/2007/PartnerControls"/>
    <ds:schemaRef ds:uri="2e7c4456-c63e-4423-8249-f5e63cbd075b"/>
    <ds:schemaRef ds:uri="4c49cd29-b43e-4075-af39-000f5dda8ff6"/>
  </ds:schemaRefs>
</ds:datastoreItem>
</file>

<file path=customXml/itemProps3.xml><?xml version="1.0" encoding="utf-8"?>
<ds:datastoreItem xmlns:ds="http://schemas.openxmlformats.org/officeDocument/2006/customXml" ds:itemID="{05B9CFBA-F858-4258-BE83-28C13C6E1E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c4456-c63e-4423-8249-f5e63cbd075b"/>
    <ds:schemaRef ds:uri="4c49cd29-b43e-4075-af39-000f5dda8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9031</TotalTime>
  <Words>232</Words>
  <Application>Microsoft Macintosh PowerPoint</Application>
  <PresentationFormat>On-screen Show (16:9)</PresentationFormat>
  <Paragraphs>57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Source Sans Pro</vt:lpstr>
      <vt:lpstr>Arial</vt:lpstr>
      <vt:lpstr>Avenir Book</vt:lpstr>
      <vt:lpstr>Lora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Jim Shanahan</cp:lastModifiedBy>
  <cp:revision>49</cp:revision>
  <cp:lastPrinted>2024-01-15T14:02:12Z</cp:lastPrinted>
  <dcterms:modified xsi:type="dcterms:W3CDTF">2024-01-15T20:18:31Z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0x010100C3E756101167B44E8DB76EDB34F3B1AF</vt:lpwstr>
  </property>
</Properties>
</file>