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8" r:id="rId1"/>
  </p:sldMasterIdLst>
  <p:notesMasterIdLst>
    <p:notesMasterId r:id="rId11"/>
  </p:notesMasterIdLst>
  <p:handoutMasterIdLst>
    <p:handoutMasterId r:id="rId12"/>
  </p:handoutMasterIdLst>
  <p:sldIdLst>
    <p:sldId id="256" r:id="rId2"/>
    <p:sldId id="281" r:id="rId3"/>
    <p:sldId id="282" r:id="rId4"/>
    <p:sldId id="284" r:id="rId5"/>
    <p:sldId id="285" r:id="rId6"/>
    <p:sldId id="283" r:id="rId7"/>
    <p:sldId id="286" r:id="rId8"/>
    <p:sldId id="280" r:id="rId9"/>
    <p:sldId id="269" r:id="rId1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11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85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649"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134" y="1"/>
            <a:ext cx="3038648" cy="466725"/>
          </a:xfrm>
          <a:prstGeom prst="rect">
            <a:avLst/>
          </a:prstGeom>
        </p:spPr>
        <p:txBody>
          <a:bodyPr vert="horz" lIns="91440" tIns="45720" rIns="91440" bIns="45720" rtlCol="0"/>
          <a:lstStyle>
            <a:lvl1pPr algn="r">
              <a:defRPr sz="1200"/>
            </a:lvl1pPr>
          </a:lstStyle>
          <a:p>
            <a:fld id="{046DC1E0-EB5A-464F-A3EE-B5D8557E6128}" type="datetimeFigureOut">
              <a:rPr lang="en-US" smtClean="0"/>
              <a:t>3/8/2024</a:t>
            </a:fld>
            <a:endParaRPr lang="en-US"/>
          </a:p>
        </p:txBody>
      </p:sp>
      <p:sp>
        <p:nvSpPr>
          <p:cNvPr id="4" name="Footer Placeholder 3"/>
          <p:cNvSpPr>
            <a:spLocks noGrp="1"/>
          </p:cNvSpPr>
          <p:nvPr>
            <p:ph type="ftr" sz="quarter" idx="2"/>
          </p:nvPr>
        </p:nvSpPr>
        <p:spPr>
          <a:xfrm>
            <a:off x="0" y="8829676"/>
            <a:ext cx="3038649"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134" y="8829676"/>
            <a:ext cx="3038648" cy="466725"/>
          </a:xfrm>
          <a:prstGeom prst="rect">
            <a:avLst/>
          </a:prstGeom>
        </p:spPr>
        <p:txBody>
          <a:bodyPr vert="horz" lIns="91440" tIns="45720" rIns="91440" bIns="45720" rtlCol="0" anchor="b"/>
          <a:lstStyle>
            <a:lvl1pPr algn="r">
              <a:defRPr sz="1200"/>
            </a:lvl1pPr>
          </a:lstStyle>
          <a:p>
            <a:fld id="{6383A1F2-6FA1-4624-8BA1-9E590BE73183}" type="slidenum">
              <a:rPr lang="en-US" smtClean="0"/>
              <a:t>‹#›</a:t>
            </a:fld>
            <a:endParaRPr lang="en-US"/>
          </a:p>
        </p:txBody>
      </p:sp>
    </p:spTree>
    <p:extLst>
      <p:ext uri="{BB962C8B-B14F-4D97-AF65-F5344CB8AC3E}">
        <p14:creationId xmlns:p14="http://schemas.microsoft.com/office/powerpoint/2010/main" val="2161958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649"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134" y="1"/>
            <a:ext cx="3038648" cy="466725"/>
          </a:xfrm>
          <a:prstGeom prst="rect">
            <a:avLst/>
          </a:prstGeom>
        </p:spPr>
        <p:txBody>
          <a:bodyPr vert="horz" lIns="91440" tIns="45720" rIns="91440" bIns="45720" rtlCol="0"/>
          <a:lstStyle>
            <a:lvl1pPr algn="r">
              <a:defRPr sz="1200"/>
            </a:lvl1pPr>
          </a:lstStyle>
          <a:p>
            <a:fld id="{42F1C236-C204-49E7-B4CF-FA6163A1D3E0}" type="datetimeFigureOut">
              <a:rPr lang="en-US" smtClean="0"/>
              <a:t>3/8/2024</a:t>
            </a:fld>
            <a:endParaRPr lang="en-US"/>
          </a:p>
        </p:txBody>
      </p:sp>
      <p:sp>
        <p:nvSpPr>
          <p:cNvPr id="4" name="Slide Image Placeholder 3"/>
          <p:cNvSpPr>
            <a:spLocks noGrp="1" noRot="1" noChangeAspect="1"/>
          </p:cNvSpPr>
          <p:nvPr>
            <p:ph type="sldImg" idx="2"/>
          </p:nvPr>
        </p:nvSpPr>
        <p:spPr>
          <a:xfrm>
            <a:off x="717550" y="1162050"/>
            <a:ext cx="5576888"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848" y="4473576"/>
            <a:ext cx="560832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6"/>
            <a:ext cx="3038649"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134" y="8829676"/>
            <a:ext cx="3038648" cy="466725"/>
          </a:xfrm>
          <a:prstGeom prst="rect">
            <a:avLst/>
          </a:prstGeom>
        </p:spPr>
        <p:txBody>
          <a:bodyPr vert="horz" lIns="91440" tIns="45720" rIns="91440" bIns="45720" rtlCol="0" anchor="b"/>
          <a:lstStyle>
            <a:lvl1pPr algn="r">
              <a:defRPr sz="1200"/>
            </a:lvl1pPr>
          </a:lstStyle>
          <a:p>
            <a:fld id="{87521FD6-C1A5-4D57-9317-461D561DD5B5}" type="slidenum">
              <a:rPr lang="en-US" smtClean="0"/>
              <a:t>‹#›</a:t>
            </a:fld>
            <a:endParaRPr lang="en-US"/>
          </a:p>
        </p:txBody>
      </p:sp>
    </p:spTree>
    <p:extLst>
      <p:ext uri="{BB962C8B-B14F-4D97-AF65-F5344CB8AC3E}">
        <p14:creationId xmlns:p14="http://schemas.microsoft.com/office/powerpoint/2010/main" val="3774166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521FD6-C1A5-4D57-9317-461D561DD5B5}" type="slidenum">
              <a:rPr lang="en-US" smtClean="0"/>
              <a:t>1</a:t>
            </a:fld>
            <a:endParaRPr lang="en-US"/>
          </a:p>
        </p:txBody>
      </p:sp>
    </p:spTree>
    <p:extLst>
      <p:ext uri="{BB962C8B-B14F-4D97-AF65-F5344CB8AC3E}">
        <p14:creationId xmlns:p14="http://schemas.microsoft.com/office/powerpoint/2010/main" val="2816467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521FD6-C1A5-4D57-9317-461D561DD5B5}" type="slidenum">
              <a:rPr lang="en-US" smtClean="0"/>
              <a:t>8</a:t>
            </a:fld>
            <a:endParaRPr lang="en-US"/>
          </a:p>
        </p:txBody>
      </p:sp>
    </p:spTree>
    <p:extLst>
      <p:ext uri="{BB962C8B-B14F-4D97-AF65-F5344CB8AC3E}">
        <p14:creationId xmlns:p14="http://schemas.microsoft.com/office/powerpoint/2010/main" val="2433788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521FD6-C1A5-4D57-9317-461D561DD5B5}" type="slidenum">
              <a:rPr lang="en-US" smtClean="0"/>
              <a:t>9</a:t>
            </a:fld>
            <a:endParaRPr lang="en-US"/>
          </a:p>
        </p:txBody>
      </p:sp>
    </p:spTree>
    <p:extLst>
      <p:ext uri="{BB962C8B-B14F-4D97-AF65-F5344CB8AC3E}">
        <p14:creationId xmlns:p14="http://schemas.microsoft.com/office/powerpoint/2010/main" val="2328290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F9EFB9-D410-43E2-A893-9D5E6AD94FC5}" type="datetimeFigureOut">
              <a:rPr lang="en-US" smtClean="0"/>
              <a:t>3/8/2024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D9D3A-2EA7-4055-B806-545666EC8C11}" type="slidenum">
              <a:rPr lang="en-US" smtClean="0"/>
              <a:t>‹#›</a:t>
            </a:fld>
            <a:endParaRPr lang="en-US"/>
          </a:p>
        </p:txBody>
      </p:sp>
    </p:spTree>
    <p:extLst>
      <p:ext uri="{BB962C8B-B14F-4D97-AF65-F5344CB8AC3E}">
        <p14:creationId xmlns:p14="http://schemas.microsoft.com/office/powerpoint/2010/main" val="490072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F9EFB9-D410-43E2-A893-9D5E6AD94FC5}" type="datetimeFigureOut">
              <a:rPr lang="en-US" smtClean="0"/>
              <a:t>3/8/2024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D9D3A-2EA7-4055-B806-545666EC8C11}" type="slidenum">
              <a:rPr lang="en-US" smtClean="0"/>
              <a:t>‹#›</a:t>
            </a:fld>
            <a:endParaRPr lang="en-US"/>
          </a:p>
        </p:txBody>
      </p:sp>
    </p:spTree>
    <p:extLst>
      <p:ext uri="{BB962C8B-B14F-4D97-AF65-F5344CB8AC3E}">
        <p14:creationId xmlns:p14="http://schemas.microsoft.com/office/powerpoint/2010/main" val="3113399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A4F9EFB9-D410-43E2-A893-9D5E6AD94FC5}" type="datetimeFigureOut">
              <a:rPr lang="en-US" smtClean="0"/>
              <a:t>3/8/2024</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93AD9D3A-2EA7-4055-B806-545666EC8C11}" type="slidenum">
              <a:rPr lang="en-US" smtClean="0"/>
              <a:t>‹#›</a:t>
            </a:fld>
            <a:endParaRPr lang="en-US"/>
          </a:p>
        </p:txBody>
      </p:sp>
    </p:spTree>
    <p:extLst>
      <p:ext uri="{BB962C8B-B14F-4D97-AF65-F5344CB8AC3E}">
        <p14:creationId xmlns:p14="http://schemas.microsoft.com/office/powerpoint/2010/main" val="2848355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66851" y="284176"/>
            <a:ext cx="9520148" cy="1508760"/>
          </a:xfrm>
        </p:spPr>
        <p:txBody>
          <a:bodyPr/>
          <a:lstStyle>
            <a:lvl1pPr>
              <a:defRPr cap="none" baseline="0"/>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F9EFB9-D410-43E2-A893-9D5E6AD94FC5}" type="datetimeFigureOut">
              <a:rPr lang="en-US" smtClean="0"/>
              <a:t>3/8/2024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D9D3A-2EA7-4055-B806-545666EC8C11}"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7" y="194146"/>
            <a:ext cx="1438274" cy="1612460"/>
          </a:xfrm>
          <a:prstGeom prst="rect">
            <a:avLst/>
          </a:prstGeom>
        </p:spPr>
      </p:pic>
      <p:pic>
        <p:nvPicPr>
          <p:cNvPr id="8" name="Picture 7" descr="A logo with text and a police badge&#10;&#10;Description automatically generated">
            <a:extLst>
              <a:ext uri="{FF2B5EF4-FFF2-40B4-BE49-F238E27FC236}">
                <a16:creationId xmlns:a16="http://schemas.microsoft.com/office/drawing/2014/main" id="{DF0730BC-ABFC-D47F-1B52-F776EC32850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24841" y="227053"/>
            <a:ext cx="1814436" cy="1565883"/>
          </a:xfrm>
          <a:prstGeom prst="rect">
            <a:avLst/>
          </a:prstGeom>
        </p:spPr>
      </p:pic>
    </p:spTree>
    <p:extLst>
      <p:ext uri="{BB962C8B-B14F-4D97-AF65-F5344CB8AC3E}">
        <p14:creationId xmlns:p14="http://schemas.microsoft.com/office/powerpoint/2010/main" val="3547354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A4F9EFB9-D410-43E2-A893-9D5E6AD94FC5}" type="datetimeFigureOut">
              <a:rPr lang="en-US" smtClean="0"/>
              <a:t>3/8/2024</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3AD9D3A-2EA7-4055-B806-545666EC8C11}" type="slidenum">
              <a:rPr lang="en-US" smtClean="0"/>
              <a:t>‹#›</a:t>
            </a:fld>
            <a:endParaRPr lang="en-US"/>
          </a:p>
        </p:txBody>
      </p:sp>
    </p:spTree>
    <p:extLst>
      <p:ext uri="{BB962C8B-B14F-4D97-AF65-F5344CB8AC3E}">
        <p14:creationId xmlns:p14="http://schemas.microsoft.com/office/powerpoint/2010/main" val="814181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466851" y="284176"/>
            <a:ext cx="9520148" cy="1508760"/>
          </a:xfrm>
        </p:spPr>
        <p:txBody>
          <a:bodyPr/>
          <a:lstStyle/>
          <a:p>
            <a:r>
              <a:rPr lang="en-US" dirty="0"/>
              <a:t>Click to edit Master title style</a:t>
            </a:r>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F9EFB9-D410-43E2-A893-9D5E6AD94FC5}" type="datetimeFigureOut">
              <a:rPr lang="en-US" smtClean="0"/>
              <a:t>3/8/2024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D9D3A-2EA7-4055-B806-545666EC8C11}" type="slidenum">
              <a:rPr lang="en-US" smtClean="0"/>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7" y="194146"/>
            <a:ext cx="1438274" cy="1612460"/>
          </a:xfrm>
          <a:prstGeom prst="rect">
            <a:avLst/>
          </a:prstGeom>
        </p:spPr>
      </p:pic>
    </p:spTree>
    <p:extLst>
      <p:ext uri="{BB962C8B-B14F-4D97-AF65-F5344CB8AC3E}">
        <p14:creationId xmlns:p14="http://schemas.microsoft.com/office/powerpoint/2010/main" val="1905050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4F9EFB9-D410-43E2-A893-9D5E6AD94FC5}" type="datetimeFigureOut">
              <a:rPr lang="en-US" smtClean="0"/>
              <a:t>3/8/2024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D9D3A-2EA7-4055-B806-545666EC8C11}" type="slidenum">
              <a:rPr lang="en-US" smtClean="0"/>
              <a:t>‹#›</a:t>
            </a:fld>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7" y="194146"/>
            <a:ext cx="1438274" cy="1612460"/>
          </a:xfrm>
          <a:prstGeom prst="rect">
            <a:avLst/>
          </a:prstGeom>
        </p:spPr>
      </p:pic>
    </p:spTree>
    <p:extLst>
      <p:ext uri="{BB962C8B-B14F-4D97-AF65-F5344CB8AC3E}">
        <p14:creationId xmlns:p14="http://schemas.microsoft.com/office/powerpoint/2010/main" val="2442530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4F9EFB9-D410-43E2-A893-9D5E6AD94FC5}" type="datetimeFigureOut">
              <a:rPr lang="en-US" smtClean="0"/>
              <a:t>3/8/2024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D9D3A-2EA7-4055-B806-545666EC8C11}" type="slidenum">
              <a:rPr lang="en-US" smtClean="0"/>
              <a:t>‹#›</a:t>
            </a:fld>
            <a:endParaRPr lang="en-US"/>
          </a:p>
        </p:txBody>
      </p:sp>
    </p:spTree>
    <p:extLst>
      <p:ext uri="{BB962C8B-B14F-4D97-AF65-F5344CB8AC3E}">
        <p14:creationId xmlns:p14="http://schemas.microsoft.com/office/powerpoint/2010/main" val="414192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F9EFB9-D410-43E2-A893-9D5E6AD94FC5}" type="datetimeFigureOut">
              <a:rPr lang="en-US" smtClean="0"/>
              <a:t>3/8/2024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AD9D3A-2EA7-4055-B806-545666EC8C11}" type="slidenum">
              <a:rPr lang="en-US" smtClean="0"/>
              <a:t>‹#›</a:t>
            </a:fld>
            <a:endParaRPr lang="en-US"/>
          </a:p>
        </p:txBody>
      </p:sp>
    </p:spTree>
    <p:extLst>
      <p:ext uri="{BB962C8B-B14F-4D97-AF65-F5344CB8AC3E}">
        <p14:creationId xmlns:p14="http://schemas.microsoft.com/office/powerpoint/2010/main" val="2187770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4F9EFB9-D410-43E2-A893-9D5E6AD94FC5}" type="datetimeFigureOut">
              <a:rPr lang="en-US" smtClean="0"/>
              <a:t>3/8/2024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D9D3A-2EA7-4055-B806-545666EC8C11}" type="slidenum">
              <a:rPr lang="en-US" smtClean="0"/>
              <a:t>‹#›</a:t>
            </a:fld>
            <a:endParaRPr lang="en-US"/>
          </a:p>
        </p:txBody>
      </p:sp>
    </p:spTree>
    <p:extLst>
      <p:ext uri="{BB962C8B-B14F-4D97-AF65-F5344CB8AC3E}">
        <p14:creationId xmlns:p14="http://schemas.microsoft.com/office/powerpoint/2010/main" val="4085368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4F9EFB9-D410-43E2-A893-9D5E6AD94FC5}" type="datetimeFigureOut">
              <a:rPr lang="en-US" smtClean="0"/>
              <a:t>3/8/2024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D9D3A-2EA7-4055-B806-545666EC8C11}" type="slidenum">
              <a:rPr lang="en-US" smtClean="0"/>
              <a:t>‹#›</a:t>
            </a:fld>
            <a:endParaRPr lang="en-US"/>
          </a:p>
        </p:txBody>
      </p:sp>
    </p:spTree>
    <p:extLst>
      <p:ext uri="{BB962C8B-B14F-4D97-AF65-F5344CB8AC3E}">
        <p14:creationId xmlns:p14="http://schemas.microsoft.com/office/powerpoint/2010/main" val="2453218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A4F9EFB9-D410-43E2-A893-9D5E6AD94FC5}" type="datetimeFigureOut">
              <a:rPr lang="en-US" smtClean="0"/>
              <a:t>3/8/2024</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93AD9D3A-2EA7-4055-B806-545666EC8C11}" type="slidenum">
              <a:rPr lang="en-US" smtClean="0"/>
              <a:t>‹#›</a:t>
            </a:fld>
            <a:endParaRPr lang="en-US"/>
          </a:p>
        </p:txBody>
      </p:sp>
    </p:spTree>
    <p:extLst>
      <p:ext uri="{BB962C8B-B14F-4D97-AF65-F5344CB8AC3E}">
        <p14:creationId xmlns:p14="http://schemas.microsoft.com/office/powerpoint/2010/main" val="26875817"/>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022735"/>
            <a:ext cx="12192000" cy="1895936"/>
          </a:xfrm>
        </p:spPr>
        <p:txBody>
          <a:bodyPr>
            <a:noAutofit/>
          </a:bodyPr>
          <a:lstStyle/>
          <a:p>
            <a:pPr>
              <a:lnSpc>
                <a:spcPct val="100000"/>
              </a:lnSpc>
            </a:pPr>
            <a:r>
              <a:rPr lang="en-US" sz="3600" b="1" cap="none" dirty="0"/>
              <a:t>Wilmington Police Department</a:t>
            </a:r>
            <a:br>
              <a:rPr lang="en-US" sz="3600" b="1" cap="none" dirty="0"/>
            </a:br>
            <a:r>
              <a:rPr lang="en-US" sz="3600" b="1" cap="none" dirty="0"/>
              <a:t>Partners in Care Program</a:t>
            </a:r>
            <a:endParaRPr lang="en-US" sz="2800" i="1" cap="none" dirty="0"/>
          </a:p>
        </p:txBody>
      </p:sp>
      <p:sp>
        <p:nvSpPr>
          <p:cNvPr id="3" name="Subtitle 2"/>
          <p:cNvSpPr>
            <a:spLocks noGrp="1"/>
          </p:cNvSpPr>
          <p:nvPr>
            <p:ph type="subTitle" idx="1"/>
          </p:nvPr>
        </p:nvSpPr>
        <p:spPr>
          <a:xfrm>
            <a:off x="1524000" y="4091500"/>
            <a:ext cx="9144000" cy="1833050"/>
          </a:xfrm>
        </p:spPr>
        <p:txBody>
          <a:bodyPr>
            <a:normAutofit/>
          </a:bodyPr>
          <a:lstStyle/>
          <a:p>
            <a:r>
              <a:rPr lang="en-US" b="1" i="1" dirty="0"/>
              <a:t>Wilmington City Council</a:t>
            </a:r>
          </a:p>
          <a:p>
            <a:r>
              <a:rPr lang="en-US" b="1" i="1" dirty="0"/>
              <a:t>Public Safety Committee</a:t>
            </a:r>
          </a:p>
          <a:p>
            <a:r>
              <a:rPr lang="en-US" b="1" i="1" dirty="0"/>
              <a:t>March 11, 2024</a:t>
            </a:r>
            <a:endParaRPr lang="en-US" i="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 y="2094175"/>
            <a:ext cx="1562767" cy="1752030"/>
          </a:xfrm>
          <a:prstGeom prst="rect">
            <a:avLst/>
          </a:prstGeom>
        </p:spPr>
      </p:pic>
      <p:pic>
        <p:nvPicPr>
          <p:cNvPr id="5" name="Picture 4" descr="A logo with text and a police badge&#10;&#10;Description automatically generated">
            <a:extLst>
              <a:ext uri="{FF2B5EF4-FFF2-40B4-BE49-F238E27FC236}">
                <a16:creationId xmlns:a16="http://schemas.microsoft.com/office/drawing/2014/main" id="{55B6CF7F-0C23-187C-D217-FF7F4C3ED70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30463" y="2094175"/>
            <a:ext cx="2030129" cy="1752030"/>
          </a:xfrm>
          <a:prstGeom prst="rect">
            <a:avLst/>
          </a:prstGeom>
        </p:spPr>
      </p:pic>
    </p:spTree>
    <p:extLst>
      <p:ext uri="{BB962C8B-B14F-4D97-AF65-F5344CB8AC3E}">
        <p14:creationId xmlns:p14="http://schemas.microsoft.com/office/powerpoint/2010/main" val="1286703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354-9B6E-5FB5-C4E7-1FAB3A0E08F1}"/>
              </a:ext>
            </a:extLst>
          </p:cNvPr>
          <p:cNvSpPr>
            <a:spLocks noGrp="1"/>
          </p:cNvSpPr>
          <p:nvPr>
            <p:ph type="title"/>
          </p:nvPr>
        </p:nvSpPr>
        <p:spPr/>
        <p:txBody>
          <a:bodyPr/>
          <a:lstStyle/>
          <a:p>
            <a:r>
              <a:rPr lang="en-US" dirty="0"/>
              <a:t>Partners in Care Program - Overview</a:t>
            </a:r>
          </a:p>
        </p:txBody>
      </p:sp>
      <p:sp>
        <p:nvSpPr>
          <p:cNvPr id="3" name="Content Placeholder 2">
            <a:extLst>
              <a:ext uri="{FF2B5EF4-FFF2-40B4-BE49-F238E27FC236}">
                <a16:creationId xmlns:a16="http://schemas.microsoft.com/office/drawing/2014/main" id="{5E1B17CD-74AA-FC01-A9FB-F64D7A5058F1}"/>
              </a:ext>
            </a:extLst>
          </p:cNvPr>
          <p:cNvSpPr>
            <a:spLocks noGrp="1"/>
          </p:cNvSpPr>
          <p:nvPr>
            <p:ph idx="1"/>
          </p:nvPr>
        </p:nvSpPr>
        <p:spPr/>
        <p:txBody>
          <a:bodyPr/>
          <a:lstStyle/>
          <a:p>
            <a:r>
              <a:rPr lang="en-US" dirty="0"/>
              <a:t>Co-responder </a:t>
            </a:r>
            <a:r>
              <a:rPr lang="en-US" dirty="0" smtClean="0"/>
              <a:t>pilot program </a:t>
            </a:r>
            <a:r>
              <a:rPr lang="en-US" dirty="0"/>
              <a:t>modeled after successful initiatives in other police departments:</a:t>
            </a:r>
          </a:p>
          <a:p>
            <a:pPr lvl="1"/>
            <a:r>
              <a:rPr lang="en-US" dirty="0"/>
              <a:t>New Castle County Police Department</a:t>
            </a:r>
          </a:p>
          <a:p>
            <a:pPr lvl="1"/>
            <a:r>
              <a:rPr lang="en-US" dirty="0"/>
              <a:t>Nashville Metro Police Department (Tenn.)</a:t>
            </a:r>
          </a:p>
          <a:p>
            <a:r>
              <a:rPr lang="en-US" dirty="0"/>
              <a:t>Objective to pair police officers with mental health clinicians</a:t>
            </a:r>
          </a:p>
          <a:p>
            <a:r>
              <a:rPr lang="en-US" dirty="0"/>
              <a:t>Teams will work as ‘partners’ to identify needs and find the best way to support individuals experiencing a crisis – including mental health and substance abuse</a:t>
            </a:r>
          </a:p>
        </p:txBody>
      </p:sp>
    </p:spTree>
    <p:extLst>
      <p:ext uri="{BB962C8B-B14F-4D97-AF65-F5344CB8AC3E}">
        <p14:creationId xmlns:p14="http://schemas.microsoft.com/office/powerpoint/2010/main" val="575486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D26833-1862-448D-A714-B858EC945A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9B2E2F-554C-FD8B-B41B-60FE1D446D5B}"/>
              </a:ext>
            </a:extLst>
          </p:cNvPr>
          <p:cNvSpPr>
            <a:spLocks noGrp="1"/>
          </p:cNvSpPr>
          <p:nvPr>
            <p:ph type="title"/>
          </p:nvPr>
        </p:nvSpPr>
        <p:spPr/>
        <p:txBody>
          <a:bodyPr/>
          <a:lstStyle/>
          <a:p>
            <a:r>
              <a:rPr lang="en-US" dirty="0"/>
              <a:t>Partners in Care Program - Overview</a:t>
            </a:r>
          </a:p>
        </p:txBody>
      </p:sp>
      <p:sp>
        <p:nvSpPr>
          <p:cNvPr id="3" name="Content Placeholder 2">
            <a:extLst>
              <a:ext uri="{FF2B5EF4-FFF2-40B4-BE49-F238E27FC236}">
                <a16:creationId xmlns:a16="http://schemas.microsoft.com/office/drawing/2014/main" id="{A1DE9D00-F91E-F565-CA9D-763D4757414A}"/>
              </a:ext>
            </a:extLst>
          </p:cNvPr>
          <p:cNvSpPr>
            <a:spLocks noGrp="1"/>
          </p:cNvSpPr>
          <p:nvPr>
            <p:ph idx="1"/>
          </p:nvPr>
        </p:nvSpPr>
        <p:spPr/>
        <p:txBody>
          <a:bodyPr/>
          <a:lstStyle/>
          <a:p>
            <a:r>
              <a:rPr lang="en-US" dirty="0"/>
              <a:t>WPD partnership with </a:t>
            </a:r>
            <a:r>
              <a:rPr lang="en-US" dirty="0" err="1" smtClean="0"/>
              <a:t>ChristianaCare</a:t>
            </a:r>
            <a:endParaRPr lang="en-US" dirty="0" smtClean="0"/>
          </a:p>
          <a:p>
            <a:r>
              <a:rPr lang="en-US" dirty="0" smtClean="0"/>
              <a:t>Contractual </a:t>
            </a:r>
            <a:r>
              <a:rPr lang="en-US" dirty="0"/>
              <a:t>agreement to provide 3 </a:t>
            </a:r>
            <a:r>
              <a:rPr lang="en-US" dirty="0" err="1" smtClean="0"/>
              <a:t>ChristianaCare</a:t>
            </a:r>
            <a:r>
              <a:rPr lang="en-US" dirty="0" smtClean="0"/>
              <a:t> </a:t>
            </a:r>
            <a:r>
              <a:rPr lang="en-US" dirty="0"/>
              <a:t>employees</a:t>
            </a:r>
          </a:p>
          <a:p>
            <a:pPr lvl="1"/>
            <a:r>
              <a:rPr lang="en-US" dirty="0"/>
              <a:t>2 Mental Health Professionals (clinicians)</a:t>
            </a:r>
          </a:p>
          <a:p>
            <a:pPr lvl="1"/>
            <a:r>
              <a:rPr lang="en-US" dirty="0"/>
              <a:t>1 Community Health Liaison (case manager)</a:t>
            </a:r>
          </a:p>
          <a:p>
            <a:r>
              <a:rPr lang="en-US" dirty="0"/>
              <a:t>Clinicians will be partnered with police officers on patrol</a:t>
            </a:r>
          </a:p>
          <a:p>
            <a:pPr lvl="1"/>
            <a:r>
              <a:rPr lang="en-US" dirty="0"/>
              <a:t>Monday through Friday</a:t>
            </a:r>
          </a:p>
          <a:p>
            <a:pPr lvl="1"/>
            <a:r>
              <a:rPr lang="en-US" dirty="0"/>
              <a:t>6 a.m. through </a:t>
            </a:r>
            <a:r>
              <a:rPr lang="en-US" dirty="0" smtClean="0"/>
              <a:t>10 </a:t>
            </a:r>
            <a:r>
              <a:rPr lang="en-US" dirty="0"/>
              <a:t>p.m.</a:t>
            </a:r>
          </a:p>
          <a:p>
            <a:endParaRPr lang="en-US" dirty="0"/>
          </a:p>
        </p:txBody>
      </p:sp>
    </p:spTree>
    <p:extLst>
      <p:ext uri="{BB962C8B-B14F-4D97-AF65-F5344CB8AC3E}">
        <p14:creationId xmlns:p14="http://schemas.microsoft.com/office/powerpoint/2010/main" val="3113521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D22BFE-3738-0EB8-4963-F96DDF842A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1CF017-86BA-9EAA-0C2A-538BAEE5DDB2}"/>
              </a:ext>
            </a:extLst>
          </p:cNvPr>
          <p:cNvSpPr>
            <a:spLocks noGrp="1"/>
          </p:cNvSpPr>
          <p:nvPr>
            <p:ph type="title"/>
          </p:nvPr>
        </p:nvSpPr>
        <p:spPr/>
        <p:txBody>
          <a:bodyPr/>
          <a:lstStyle/>
          <a:p>
            <a:r>
              <a:rPr lang="en-US" dirty="0"/>
              <a:t>Partners in Care Program - Overview</a:t>
            </a:r>
          </a:p>
        </p:txBody>
      </p:sp>
      <p:sp>
        <p:nvSpPr>
          <p:cNvPr id="3" name="Content Placeholder 2">
            <a:extLst>
              <a:ext uri="{FF2B5EF4-FFF2-40B4-BE49-F238E27FC236}">
                <a16:creationId xmlns:a16="http://schemas.microsoft.com/office/drawing/2014/main" id="{D527F1CD-7A87-D157-3A1E-B98A5D83B84D}"/>
              </a:ext>
            </a:extLst>
          </p:cNvPr>
          <p:cNvSpPr>
            <a:spLocks noGrp="1"/>
          </p:cNvSpPr>
          <p:nvPr>
            <p:ph idx="1"/>
          </p:nvPr>
        </p:nvSpPr>
        <p:spPr/>
        <p:txBody>
          <a:bodyPr>
            <a:normAutofit/>
          </a:bodyPr>
          <a:lstStyle/>
          <a:p>
            <a:r>
              <a:rPr lang="en-US" dirty="0"/>
              <a:t>Officers will be selected from patrol platoons</a:t>
            </a:r>
          </a:p>
          <a:p>
            <a:pPr lvl="1"/>
            <a:r>
              <a:rPr lang="en-US" dirty="0"/>
              <a:t>Each will have completed nationally recognized Crisis Intervention Team (CIT) training</a:t>
            </a:r>
          </a:p>
          <a:p>
            <a:r>
              <a:rPr lang="en-US" dirty="0"/>
              <a:t>Teams will respond to calls for service citywide</a:t>
            </a:r>
          </a:p>
          <a:p>
            <a:pPr lvl="1"/>
            <a:r>
              <a:rPr lang="en-US" dirty="0" smtClean="0"/>
              <a:t>Focus on calls for service related to mental health and substance abuse</a:t>
            </a:r>
          </a:p>
          <a:p>
            <a:pPr lvl="2"/>
            <a:r>
              <a:rPr lang="en-US" dirty="0" smtClean="0"/>
              <a:t>Additionally, clinicians will be able to make referrals and provide </a:t>
            </a:r>
            <a:r>
              <a:rPr lang="en-US" dirty="0" smtClean="0"/>
              <a:t>support </a:t>
            </a:r>
            <a:r>
              <a:rPr lang="en-US" dirty="0"/>
              <a:t>to individuals involved in other types of calls involving ongoing health issues as well as victims of crime who will benefit from an increased connection to victim services through the in house partnership. </a:t>
            </a:r>
          </a:p>
          <a:p>
            <a:pPr lvl="1"/>
            <a:r>
              <a:rPr lang="en-US" dirty="0" smtClean="0"/>
              <a:t>Supervisors </a:t>
            </a:r>
            <a:r>
              <a:rPr lang="en-US" dirty="0"/>
              <a:t>and dispatchers will be trained about which calls will benefit from these </a:t>
            </a:r>
            <a:r>
              <a:rPr lang="en-US" dirty="0" smtClean="0"/>
              <a:t>teams</a:t>
            </a:r>
            <a:endParaRPr lang="en-US" dirty="0"/>
          </a:p>
          <a:p>
            <a:pPr lvl="1"/>
            <a:r>
              <a:rPr lang="en-US" dirty="0"/>
              <a:t>Teams can also self-dispatch to calls, and make proactive contact with residents they encounter while on </a:t>
            </a:r>
            <a:r>
              <a:rPr lang="en-US" dirty="0" smtClean="0"/>
              <a:t>patrol</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4192808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D22BFE-3738-0EB8-4963-F96DDF842A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1CF017-86BA-9EAA-0C2A-538BAEE5DDB2}"/>
              </a:ext>
            </a:extLst>
          </p:cNvPr>
          <p:cNvSpPr>
            <a:spLocks noGrp="1"/>
          </p:cNvSpPr>
          <p:nvPr>
            <p:ph type="title"/>
          </p:nvPr>
        </p:nvSpPr>
        <p:spPr/>
        <p:txBody>
          <a:bodyPr/>
          <a:lstStyle/>
          <a:p>
            <a:r>
              <a:rPr lang="en-US" dirty="0"/>
              <a:t>Partners in Care Program </a:t>
            </a:r>
            <a:r>
              <a:rPr lang="en-US" dirty="0" smtClean="0"/>
              <a:t>– Benefits</a:t>
            </a:r>
            <a:endParaRPr lang="en-US" dirty="0"/>
          </a:p>
        </p:txBody>
      </p:sp>
      <p:sp>
        <p:nvSpPr>
          <p:cNvPr id="3" name="Content Placeholder 2">
            <a:extLst>
              <a:ext uri="{FF2B5EF4-FFF2-40B4-BE49-F238E27FC236}">
                <a16:creationId xmlns:a16="http://schemas.microsoft.com/office/drawing/2014/main" id="{D527F1CD-7A87-D157-3A1E-B98A5D83B84D}"/>
              </a:ext>
            </a:extLst>
          </p:cNvPr>
          <p:cNvSpPr>
            <a:spLocks noGrp="1"/>
          </p:cNvSpPr>
          <p:nvPr>
            <p:ph idx="1"/>
          </p:nvPr>
        </p:nvSpPr>
        <p:spPr/>
        <p:txBody>
          <a:bodyPr/>
          <a:lstStyle/>
          <a:p>
            <a:r>
              <a:rPr lang="en-US" dirty="0" smtClean="0"/>
              <a:t>Benefits of this program are expected to include:</a:t>
            </a:r>
          </a:p>
          <a:p>
            <a:pPr lvl="1"/>
            <a:r>
              <a:rPr lang="en-US" dirty="0" smtClean="0"/>
              <a:t>Supporting our efforts to deescalate volatile situations</a:t>
            </a:r>
          </a:p>
          <a:p>
            <a:pPr lvl="1"/>
            <a:r>
              <a:rPr lang="en-US" dirty="0" smtClean="0"/>
              <a:t>Providing a more appropriate response and resource to individuals experiencing a mental health or substance abuse crisis</a:t>
            </a:r>
          </a:p>
          <a:p>
            <a:pPr lvl="1"/>
            <a:r>
              <a:rPr lang="en-US" dirty="0" smtClean="0"/>
              <a:t>Extending additional referrals related to health and wellbeing to members of the community through </a:t>
            </a:r>
            <a:r>
              <a:rPr lang="en-US" dirty="0" err="1" smtClean="0"/>
              <a:t>ChristianaCare</a:t>
            </a:r>
            <a:r>
              <a:rPr lang="en-US" dirty="0" smtClean="0"/>
              <a:t> and its network of referral agencies</a:t>
            </a:r>
          </a:p>
          <a:p>
            <a:r>
              <a:rPr lang="en-US" dirty="0" smtClean="0"/>
              <a:t>We also expect to see improvements in the efficiency of our response to calls for service through this partnership</a:t>
            </a:r>
            <a:endParaRPr lang="en-US" dirty="0"/>
          </a:p>
          <a:p>
            <a:endParaRPr lang="en-US" dirty="0"/>
          </a:p>
        </p:txBody>
      </p:sp>
    </p:spTree>
    <p:extLst>
      <p:ext uri="{BB962C8B-B14F-4D97-AF65-F5344CB8AC3E}">
        <p14:creationId xmlns:p14="http://schemas.microsoft.com/office/powerpoint/2010/main" val="1389957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E19371-1B70-3A35-1B40-9C1FECC62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447666-D5E5-7A9A-737C-9346FD572FB9}"/>
              </a:ext>
            </a:extLst>
          </p:cNvPr>
          <p:cNvSpPr>
            <a:spLocks noGrp="1"/>
          </p:cNvSpPr>
          <p:nvPr>
            <p:ph type="title"/>
          </p:nvPr>
        </p:nvSpPr>
        <p:spPr/>
        <p:txBody>
          <a:bodyPr/>
          <a:lstStyle/>
          <a:p>
            <a:r>
              <a:rPr lang="en-US" dirty="0"/>
              <a:t>Partners in Care Program - Funding</a:t>
            </a:r>
          </a:p>
        </p:txBody>
      </p:sp>
      <p:sp>
        <p:nvSpPr>
          <p:cNvPr id="3" name="Content Placeholder 2">
            <a:extLst>
              <a:ext uri="{FF2B5EF4-FFF2-40B4-BE49-F238E27FC236}">
                <a16:creationId xmlns:a16="http://schemas.microsoft.com/office/drawing/2014/main" id="{4940D59F-5322-1DD8-0746-B0BE05169E76}"/>
              </a:ext>
            </a:extLst>
          </p:cNvPr>
          <p:cNvSpPr>
            <a:spLocks noGrp="1"/>
          </p:cNvSpPr>
          <p:nvPr>
            <p:ph idx="1"/>
          </p:nvPr>
        </p:nvSpPr>
        <p:spPr/>
        <p:txBody>
          <a:bodyPr/>
          <a:lstStyle/>
          <a:p>
            <a:r>
              <a:rPr lang="en-US" dirty="0"/>
              <a:t>Contract with </a:t>
            </a:r>
            <a:r>
              <a:rPr lang="en-US" dirty="0" err="1" smtClean="0"/>
              <a:t>ChristianaCare</a:t>
            </a:r>
            <a:r>
              <a:rPr lang="en-US" dirty="0" smtClean="0"/>
              <a:t> </a:t>
            </a:r>
          </a:p>
          <a:p>
            <a:pPr lvl="1"/>
            <a:r>
              <a:rPr lang="en-US" dirty="0" smtClean="0"/>
              <a:t>$249,824 </a:t>
            </a:r>
            <a:r>
              <a:rPr lang="en-US" dirty="0"/>
              <a:t>– 12-month cost</a:t>
            </a:r>
          </a:p>
          <a:p>
            <a:pPr lvl="1"/>
            <a:r>
              <a:rPr lang="en-US" dirty="0"/>
              <a:t>Includes 2 Mental Health Professionals (clinicians) and 1 Community Health Liaison (case manager)</a:t>
            </a:r>
          </a:p>
          <a:p>
            <a:r>
              <a:rPr lang="en-US" dirty="0" smtClean="0"/>
              <a:t>Existing American </a:t>
            </a:r>
            <a:r>
              <a:rPr lang="en-US" dirty="0"/>
              <a:t>Rescue Plan (ARPA) funding will cover the costs of this program through 2024</a:t>
            </a:r>
          </a:p>
          <a:p>
            <a:r>
              <a:rPr lang="en-US" dirty="0"/>
              <a:t>Grant opportunities should provide funding for 2025 and 2026 as </a:t>
            </a:r>
            <a:r>
              <a:rPr lang="en-US" dirty="0" smtClean="0"/>
              <a:t>well</a:t>
            </a:r>
          </a:p>
          <a:p>
            <a:pPr lvl="1"/>
            <a:r>
              <a:rPr lang="en-US" dirty="0" smtClean="0"/>
              <a:t>We are presenting a resolution regarding an application for a grant that would fund this program through 2025</a:t>
            </a:r>
            <a:endParaRPr lang="en-US" dirty="0"/>
          </a:p>
          <a:p>
            <a:r>
              <a:rPr lang="en-US" dirty="0"/>
              <a:t>We will continue to seek grant funding to expand this program as well</a:t>
            </a:r>
          </a:p>
        </p:txBody>
      </p:sp>
    </p:spTree>
    <p:extLst>
      <p:ext uri="{BB962C8B-B14F-4D97-AF65-F5344CB8AC3E}">
        <p14:creationId xmlns:p14="http://schemas.microsoft.com/office/powerpoint/2010/main" val="1239043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E19371-1B70-3A35-1B40-9C1FECC62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447666-D5E5-7A9A-737C-9346FD572FB9}"/>
              </a:ext>
            </a:extLst>
          </p:cNvPr>
          <p:cNvSpPr>
            <a:spLocks noGrp="1"/>
          </p:cNvSpPr>
          <p:nvPr>
            <p:ph type="title"/>
          </p:nvPr>
        </p:nvSpPr>
        <p:spPr/>
        <p:txBody>
          <a:bodyPr/>
          <a:lstStyle/>
          <a:p>
            <a:r>
              <a:rPr lang="en-US" dirty="0"/>
              <a:t>Partners in Care Program - </a:t>
            </a:r>
            <a:r>
              <a:rPr lang="en-US" dirty="0" smtClean="0"/>
              <a:t>Evaluation</a:t>
            </a:r>
            <a:endParaRPr lang="en-US" dirty="0"/>
          </a:p>
        </p:txBody>
      </p:sp>
      <p:sp>
        <p:nvSpPr>
          <p:cNvPr id="3" name="Content Placeholder 2">
            <a:extLst>
              <a:ext uri="{FF2B5EF4-FFF2-40B4-BE49-F238E27FC236}">
                <a16:creationId xmlns:a16="http://schemas.microsoft.com/office/drawing/2014/main" id="{4940D59F-5322-1DD8-0746-B0BE05169E76}"/>
              </a:ext>
            </a:extLst>
          </p:cNvPr>
          <p:cNvSpPr>
            <a:spLocks noGrp="1"/>
          </p:cNvSpPr>
          <p:nvPr>
            <p:ph idx="1"/>
          </p:nvPr>
        </p:nvSpPr>
        <p:spPr/>
        <p:txBody>
          <a:bodyPr/>
          <a:lstStyle/>
          <a:p>
            <a:r>
              <a:rPr lang="en-US" dirty="0" smtClean="0"/>
              <a:t>Clinicians will use clinical database to record confidential notes and track interactions</a:t>
            </a:r>
          </a:p>
          <a:p>
            <a:r>
              <a:rPr lang="en-US" dirty="0" smtClean="0"/>
              <a:t>Data will be used to assess and evaluate:</a:t>
            </a:r>
          </a:p>
          <a:p>
            <a:pPr lvl="1"/>
            <a:r>
              <a:rPr lang="en-US" dirty="0" smtClean="0"/>
              <a:t>Program effectiveness</a:t>
            </a:r>
          </a:p>
          <a:p>
            <a:pPr lvl="1"/>
            <a:r>
              <a:rPr lang="en-US" dirty="0" smtClean="0"/>
              <a:t>Hours of operation</a:t>
            </a:r>
          </a:p>
          <a:p>
            <a:pPr lvl="1"/>
            <a:r>
              <a:rPr lang="en-US" dirty="0" smtClean="0"/>
              <a:t>Operational structures</a:t>
            </a:r>
          </a:p>
          <a:p>
            <a:r>
              <a:rPr lang="en-US" dirty="0" smtClean="0"/>
              <a:t>WPD and </a:t>
            </a:r>
            <a:r>
              <a:rPr lang="en-US" dirty="0" err="1" smtClean="0"/>
              <a:t>ChristianaCare</a:t>
            </a:r>
            <a:r>
              <a:rPr lang="en-US" dirty="0" smtClean="0"/>
              <a:t> will share data and updates with the public as the pilot program is implemented</a:t>
            </a:r>
          </a:p>
          <a:p>
            <a:endParaRPr lang="en-US" dirty="0"/>
          </a:p>
        </p:txBody>
      </p:sp>
    </p:spTree>
    <p:extLst>
      <p:ext uri="{BB962C8B-B14F-4D97-AF65-F5344CB8AC3E}">
        <p14:creationId xmlns:p14="http://schemas.microsoft.com/office/powerpoint/2010/main" val="1335494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WPD Initiatives to Promote </a:t>
            </a:r>
            <a:br>
              <a:rPr lang="en-US" dirty="0"/>
            </a:br>
            <a:r>
              <a:rPr lang="en-US" dirty="0"/>
              <a:t>Community Health &amp; Wellness</a:t>
            </a:r>
          </a:p>
        </p:txBody>
      </p:sp>
      <p:sp>
        <p:nvSpPr>
          <p:cNvPr id="3" name="Content Placeholder 2"/>
          <p:cNvSpPr>
            <a:spLocks noGrp="1"/>
          </p:cNvSpPr>
          <p:nvPr>
            <p:ph idx="1"/>
          </p:nvPr>
        </p:nvSpPr>
        <p:spPr>
          <a:xfrm>
            <a:off x="1202919" y="2011680"/>
            <a:ext cx="6198545" cy="4206240"/>
          </a:xfrm>
        </p:spPr>
        <p:txBody>
          <a:bodyPr>
            <a:normAutofit/>
          </a:bodyPr>
          <a:lstStyle/>
          <a:p>
            <a:r>
              <a:rPr lang="en-US" b="1" dirty="0"/>
              <a:t>Victim Services Unit</a:t>
            </a:r>
          </a:p>
          <a:p>
            <a:r>
              <a:rPr lang="en-US" b="1" dirty="0"/>
              <a:t> Youth Response Unit</a:t>
            </a:r>
          </a:p>
          <a:p>
            <a:r>
              <a:rPr lang="en-US" dirty="0"/>
              <a:t>Monthly </a:t>
            </a:r>
            <a:r>
              <a:rPr lang="en-US" b="1" dirty="0"/>
              <a:t>Community Resource Fairs</a:t>
            </a:r>
          </a:p>
          <a:p>
            <a:r>
              <a:rPr lang="en-US" dirty="0"/>
              <a:t>Weekly </a:t>
            </a:r>
            <a:r>
              <a:rPr lang="en-US" b="1" dirty="0"/>
              <a:t>Community Outreach Walks</a:t>
            </a:r>
          </a:p>
          <a:p>
            <a:r>
              <a:rPr lang="en-US" b="1" dirty="0"/>
              <a:t>Community Engagement Unit</a:t>
            </a:r>
            <a:endParaRPr lang="en-US" dirty="0"/>
          </a:p>
          <a:p>
            <a:r>
              <a:rPr lang="en-US" b="1" dirty="0"/>
              <a:t>Crisis Intervention Team </a:t>
            </a:r>
            <a:r>
              <a:rPr lang="en-US" dirty="0"/>
              <a:t>&amp;</a:t>
            </a:r>
            <a:r>
              <a:rPr lang="en-US" b="1" dirty="0"/>
              <a:t> Veterans Response Team</a:t>
            </a:r>
          </a:p>
          <a:p>
            <a:r>
              <a:rPr lang="en-US" dirty="0" smtClean="0"/>
              <a:t>Youth engagement (including </a:t>
            </a:r>
            <a:r>
              <a:rPr lang="en-US" b="1" dirty="0" smtClean="0"/>
              <a:t>Youth Public Safety Academy </a:t>
            </a:r>
            <a:r>
              <a:rPr lang="en-US" dirty="0" smtClean="0"/>
              <a:t>&amp; </a:t>
            </a:r>
            <a:r>
              <a:rPr lang="en-US" b="1" dirty="0" smtClean="0"/>
              <a:t>school visits</a:t>
            </a:r>
            <a:r>
              <a:rPr lang="en-US" dirty="0" smtClean="0"/>
              <a:t>)</a:t>
            </a:r>
            <a:endParaRPr lang="en-US" b="1" dirty="0"/>
          </a:p>
        </p:txBody>
      </p:sp>
      <p:pic>
        <p:nvPicPr>
          <p:cNvPr id="4" name="Picture 3">
            <a:extLst>
              <a:ext uri="{FF2B5EF4-FFF2-40B4-BE49-F238E27FC236}">
                <a16:creationId xmlns:a16="http://schemas.microsoft.com/office/drawing/2014/main" id="{8F42C3E8-0AF4-A050-7F00-9833B0E90F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0355" y="1894055"/>
            <a:ext cx="3732994" cy="2099570"/>
          </a:xfrm>
          <a:prstGeom prst="rect">
            <a:avLst/>
          </a:prstGeom>
        </p:spPr>
      </p:pic>
      <p:pic>
        <p:nvPicPr>
          <p:cNvPr id="6" name="Picture 5">
            <a:extLst>
              <a:ext uri="{FF2B5EF4-FFF2-40B4-BE49-F238E27FC236}">
                <a16:creationId xmlns:a16="http://schemas.microsoft.com/office/drawing/2014/main" id="{E36B6DE9-DE6A-8EB2-D7F4-7EB4440C1BF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50355" y="4141334"/>
            <a:ext cx="3732994" cy="2491973"/>
          </a:xfrm>
          <a:prstGeom prst="rect">
            <a:avLst/>
          </a:prstGeom>
        </p:spPr>
      </p:pic>
    </p:spTree>
    <p:extLst>
      <p:ext uri="{BB962C8B-B14F-4D97-AF65-F5344CB8AC3E}">
        <p14:creationId xmlns:p14="http://schemas.microsoft.com/office/powerpoint/2010/main" val="2145699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2075" y="2009776"/>
            <a:ext cx="10829924" cy="1895936"/>
          </a:xfrm>
        </p:spPr>
        <p:txBody>
          <a:bodyPr>
            <a:noAutofit/>
          </a:bodyPr>
          <a:lstStyle/>
          <a:p>
            <a:pPr>
              <a:lnSpc>
                <a:spcPct val="100000"/>
              </a:lnSpc>
            </a:pPr>
            <a:r>
              <a:rPr lang="en-US" sz="4800" b="1" cap="none" dirty="0"/>
              <a:t>Thank you! 		</a:t>
            </a:r>
            <a:endParaRPr lang="en-US" sz="4000" i="1" cap="none"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 y="2094175"/>
            <a:ext cx="1562767" cy="1752030"/>
          </a:xfrm>
          <a:prstGeom prst="rect">
            <a:avLst/>
          </a:prstGeom>
        </p:spPr>
      </p:pic>
      <p:pic>
        <p:nvPicPr>
          <p:cNvPr id="7" name="Picture 6" descr="A logo with text and a police badge&#10;&#10;Description automatically generated">
            <a:extLst>
              <a:ext uri="{FF2B5EF4-FFF2-40B4-BE49-F238E27FC236}">
                <a16:creationId xmlns:a16="http://schemas.microsoft.com/office/drawing/2014/main" id="{A3E04229-921B-6D88-9F76-FF8495C68C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72531" y="2094175"/>
            <a:ext cx="2088061" cy="1802026"/>
          </a:xfrm>
          <a:prstGeom prst="rect">
            <a:avLst/>
          </a:prstGeom>
        </p:spPr>
      </p:pic>
    </p:spTree>
    <p:extLst>
      <p:ext uri="{BB962C8B-B14F-4D97-AF65-F5344CB8AC3E}">
        <p14:creationId xmlns:p14="http://schemas.microsoft.com/office/powerpoint/2010/main" val="34069558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Banded</Template>
  <TotalTime>0</TotalTime>
  <Words>535</Words>
  <Application>Microsoft Office PowerPoint</Application>
  <PresentationFormat>Widescreen</PresentationFormat>
  <Paragraphs>60</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Corbel</vt:lpstr>
      <vt:lpstr>Wingdings</vt:lpstr>
      <vt:lpstr>Banded</vt:lpstr>
      <vt:lpstr>Wilmington Police Department Partners in Care Program</vt:lpstr>
      <vt:lpstr>Partners in Care Program - Overview</vt:lpstr>
      <vt:lpstr>Partners in Care Program - Overview</vt:lpstr>
      <vt:lpstr>Partners in Care Program - Overview</vt:lpstr>
      <vt:lpstr>Partners in Care Program – Benefits</vt:lpstr>
      <vt:lpstr>Partners in Care Program - Funding</vt:lpstr>
      <vt:lpstr>Partners in Care Program - Evaluation</vt:lpstr>
      <vt:lpstr>Additional WPD Initiatives to Promote  Community Health &amp; Wellness</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2023-07-21T11:47:11Z</dcterms:created>
  <dcterms:modified xsi:type="dcterms:W3CDTF">2024-03-08T16:07:01Z</dcterms:modified>
</cp:coreProperties>
</file>