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  <p:sldMasterId id="2147483698" r:id="rId5"/>
  </p:sldMasterIdLst>
  <p:notesMasterIdLst>
    <p:notesMasterId r:id="rId14"/>
  </p:notesMasterIdLst>
  <p:handoutMasterIdLst>
    <p:handoutMasterId r:id="rId15"/>
  </p:handoutMasterIdLst>
  <p:sldIdLst>
    <p:sldId id="294" r:id="rId6"/>
    <p:sldId id="286" r:id="rId7"/>
    <p:sldId id="290" r:id="rId8"/>
    <p:sldId id="291" r:id="rId9"/>
    <p:sldId id="292" r:id="rId10"/>
    <p:sldId id="293" r:id="rId11"/>
    <p:sldId id="295" r:id="rId12"/>
    <p:sldId id="29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777777"/>
    <a:srgbClr val="3232F6"/>
    <a:srgbClr val="0C2136"/>
    <a:srgbClr val="363240"/>
    <a:srgbClr val="2E3746"/>
    <a:srgbClr val="4C1959"/>
    <a:srgbClr val="313650"/>
    <a:srgbClr val="303650"/>
    <a:srgbClr val="7F6C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645DA1-3D9B-19DA-613D-60C808343B78}" v="170" dt="2024-10-25T17:31:37.742"/>
    <p1510:client id="{8EAE8B0E-C66A-5434-FB4E-6CD5B6E378C1}" v="39" dt="2024-10-23T21:22:19.531"/>
    <p1510:client id="{BBE4C194-7E62-4CCC-923E-F5AD7DBC80A3}" v="2" dt="2024-10-23T20:44:07.761"/>
    <p1510:client id="{D3213235-E6B5-4F42-B541-ED738DD719A4}" v="1539" dt="2024-10-25T16:34:07.652"/>
  </p1510:revLst>
</p1510:revInfo>
</file>

<file path=ppt/tableStyles.xml><?xml version="1.0" encoding="utf-8"?>
<a:tblStyleLst xmlns:a="http://schemas.openxmlformats.org/drawingml/2006/main" def="{7E9639D4-E3E2-4D34-9284-5A2195B3D0D7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17" autoAdjust="0"/>
    <p:restoredTop sz="93645" autoAdjust="0"/>
  </p:normalViewPr>
  <p:slideViewPr>
    <p:cSldViewPr snapToGrid="0" showGuides="1">
      <p:cViewPr>
        <p:scale>
          <a:sx n="93" d="100"/>
          <a:sy n="93" d="100"/>
        </p:scale>
        <p:origin x="708" y="342"/>
      </p:cViewPr>
      <p:guideLst>
        <p:guide orient="horz" pos="1728"/>
        <p:guide pos="3840"/>
      </p:guideLst>
    </p:cSldViewPr>
  </p:slideViewPr>
  <p:outlineViewPr>
    <p:cViewPr>
      <p:scale>
        <a:sx n="33" d="100"/>
        <a:sy n="33" d="100"/>
      </p:scale>
      <p:origin x="0" y="-161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82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D50B603-F8EF-4339-A4FB-A12D8182BA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C8726F-3158-41C0-BB9F-B885853A805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51B3E-1325-48C3-8E2C-998D0099FC98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9B6BB1-3FBD-4D36-9DC6-192A8F0137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B54D2-81AD-4487-9D5C-A3F7EB64486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C88DE-0065-430D-A4D0-A9AF40AB53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0066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39CC4-BC6F-4E80-BC0D-03833D02DC81}" type="datetimeFigureOut">
              <a:rPr lang="en-US" noProof="0" smtClean="0"/>
              <a:t>10/25/2024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652E4-5120-44D6-918A-894636DEFCBD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73467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4652E4-5120-44D6-918A-894636DEFCBD}" type="slidenum">
              <a:rPr lang="en-US" noProof="0" smtClean="0"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24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4652E4-5120-44D6-918A-894636DEFCBD}" type="slidenum">
              <a:rPr lang="en-US" noProof="0" smtClean="0"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27923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4652E4-5120-44D6-918A-894636DEFCBD}" type="slidenum">
              <a:rPr lang="en-US" noProof="0" smtClean="0"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42336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4652E4-5120-44D6-918A-894636DEFCBD}" type="slidenum">
              <a:rPr lang="en-US" noProof="0" smtClean="0"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21535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3465C986-E3D2-97E7-9111-0299F9C3B1D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85597" y="1344676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CD86E3A-6D68-1F05-DE18-246FA7A44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0840" y="1972418"/>
            <a:ext cx="1828633" cy="96903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6C169315-0602-4C85-86EE-5C3554AAA92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85597" y="2315874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3D56C31D-5FDB-2235-FFF8-2AB6E04C9B1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46272" y="1335454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81FC81D-B431-FFA6-47F5-F40C79C53D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30175" y="1967288"/>
            <a:ext cx="1828633" cy="9690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B16A2860-4464-B092-801E-255A6B7DF3E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956560" y="2319024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A540E06E-3F2B-A3DC-320A-8C968AC4350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139140" y="1335454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46BB721-1D88-1A03-1D55-5C79942C71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23043" y="1960314"/>
            <a:ext cx="1828634" cy="96903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51307C43-6072-93E9-BF1D-64D42AE2A52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139140" y="2364326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716EA8F4-B9C4-991F-0EBC-D79877AD46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332008" y="1335454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68F5A8-E314-7C7A-6CB2-3036DF2A8E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15912" y="1963454"/>
            <a:ext cx="1828635" cy="96903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5A57C80F-4C30-26E1-B38B-3D7238EC9A4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321720" y="2350885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D3896BC4-3EFC-36C4-6071-4BF0E987F96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600415" y="1335454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6236E29-4894-FD6C-E56F-5B1CBA99A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653181" y="1967288"/>
            <a:ext cx="1828635" cy="96903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Text Placeholder 11">
            <a:extLst>
              <a:ext uri="{FF2B5EF4-FFF2-40B4-BE49-F238E27FC236}">
                <a16:creationId xmlns:a16="http://schemas.microsoft.com/office/drawing/2014/main" id="{4C2DA584-D9BC-7A01-6F48-363C7F6465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609963" y="2314835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A11DE-725C-8DE4-9A24-3718A3D14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0560" y="6072886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000" cap="all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D8153-A9C6-7A32-CDB7-BF9D7CB1A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8616" y="607288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0</a:t>
            </a:r>
            <a:fld id="{E6B975A5-EA91-314B-AF62-F6E264554D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378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DF184D-CB73-752B-766A-B2D25532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A75518-BEE0-778D-B5FB-FE6F54979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BCA7D8-AE93-294F-4C22-708204931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0</a:t>
            </a:r>
            <a:fld id="{E6B975A5-EA91-314B-AF62-F6E264554D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93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6D929-73DF-76DA-B61B-08C80F577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9FB86-9E4D-39D4-0597-936B92D39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03E80C-EB7F-51B5-2BEB-4A5FD3BD4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D06C7C-A8EB-DA7F-1C5D-C1683D9EA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17695C-8E51-1E16-AC1C-B34CE4581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6D3A2D-6038-1FBA-A2B5-DD4211875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0</a:t>
            </a:r>
            <a:fld id="{E6B975A5-EA91-314B-AF62-F6E264554D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638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6E395-01A6-5F00-F767-A8C703C09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C8B4A6-32EB-D5A0-EC15-56A221F2C9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0FA310-2545-189E-4FC1-4C9756A17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220ECF-7A16-F78A-C65B-CF40E33D8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7E423B-E6A6-40BF-305B-2D4FB3E8E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665A5-C7E0-FD97-69CC-4A488521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0</a:t>
            </a:r>
            <a:fld id="{E6B975A5-EA91-314B-AF62-F6E264554D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334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BA276-5A35-F3C4-B4ED-E1BA338E4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97801D-C4AA-CFA2-B114-5B89E0DAA7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53BAD-0E23-C46A-9849-FB01E5722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A6CE0-00C2-0629-61A9-AED836E2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C18DD-7843-4F76-3B29-C5570CE26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0</a:t>
            </a:r>
            <a:fld id="{E6B975A5-EA91-314B-AF62-F6E264554D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012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2446DB-5294-C0A9-7BAB-40EA2F7786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D13513-8C87-4021-AEAA-6308C10D6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24683-E328-F502-9838-B7F373EB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AA572-344E-D4D4-3140-C771CB680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876E-CE87-8CC6-9672-8CA58C5F9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0</a:t>
            </a:r>
            <a:fld id="{E6B975A5-EA91-314B-AF62-F6E264554D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125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meline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3465C986-E3D2-97E7-9111-0299F9C3B1D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85597" y="1344676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CD86E3A-6D68-1F05-DE18-246FA7A44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0840" y="1972418"/>
            <a:ext cx="1828633" cy="96903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6C169315-0602-4C85-86EE-5C3554AAA92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85597" y="2315874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3D56C31D-5FDB-2235-FFF8-2AB6E04C9B1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46272" y="1335454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81FC81D-B431-FFA6-47F5-F40C79C53D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30175" y="1967288"/>
            <a:ext cx="1828633" cy="9690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B16A2860-4464-B092-801E-255A6B7DF3E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956560" y="2319024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A540E06E-3F2B-A3DC-320A-8C968AC4350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139140" y="1335454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46BB721-1D88-1A03-1D55-5C79942C71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23043" y="1960314"/>
            <a:ext cx="1828634" cy="96903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51307C43-6072-93E9-BF1D-64D42AE2A52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139140" y="2364326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716EA8F4-B9C4-991F-0EBC-D79877AD46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332008" y="1335454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68F5A8-E314-7C7A-6CB2-3036DF2A8E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15912" y="1963454"/>
            <a:ext cx="1828635" cy="96903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5A57C80F-4C30-26E1-B38B-3D7238EC9A4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321720" y="2350885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D3896BC4-3EFC-36C4-6071-4BF0E987F96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600415" y="1335454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6236E29-4894-FD6C-E56F-5B1CBA99A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653181" y="1967288"/>
            <a:ext cx="1828635" cy="96903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Text Placeholder 11">
            <a:extLst>
              <a:ext uri="{FF2B5EF4-FFF2-40B4-BE49-F238E27FC236}">
                <a16:creationId xmlns:a16="http://schemas.microsoft.com/office/drawing/2014/main" id="{4C2DA584-D9BC-7A01-6F48-363C7F6465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609963" y="2314835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A11DE-725C-8DE4-9A24-3718A3D14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0560" y="6072886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000" cap="all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D8153-A9C6-7A32-CDB7-BF9D7CB1A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8616" y="607288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0</a:t>
            </a:r>
            <a:fld id="{E6B975A5-EA91-314B-AF62-F6E264554D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134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32321-8754-78BD-6420-538DF4BC0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8647B0-7EA8-FDD6-39DD-4E4323209A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4201F9-EF3D-E1E8-A456-FA0BB7CD54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0</a:t>
            </a:r>
            <a:fld id="{E6B975A5-EA91-314B-AF62-F6E264554D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023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32321-8754-78BD-6420-538DF4BC0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8647B0-7EA8-FDD6-39DD-4E4323209A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4201F9-EF3D-E1E8-A456-FA0BB7CD54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0</a:t>
            </a:r>
            <a:fld id="{E6B975A5-EA91-314B-AF62-F6E264554D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201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739F7D1-31ED-4588-7F6B-7214367FBA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8744" y="209677"/>
            <a:ext cx="9064752" cy="1097915"/>
          </a:xfrm>
          <a:noFill/>
        </p:spPr>
        <p:txBody>
          <a:bodyPr anchor="b">
            <a:normAutofit/>
          </a:bodyPr>
          <a:lstStyle>
            <a:lvl1pPr>
              <a:defRPr sz="5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13A1C6A-339B-343A-B0AD-F761FE91051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745" y="1344676"/>
            <a:ext cx="9064752" cy="511175"/>
          </a:xfrm>
        </p:spPr>
        <p:txBody>
          <a:bodyPr lIns="164592" tIns="0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535829F9-B704-5645-ABE3-F98170E89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96346" y="585334"/>
            <a:ext cx="1005840" cy="1005840"/>
          </a:xfrm>
          <a:prstGeom prst="ellipse">
            <a:avLst/>
          </a:prstGeom>
          <a:noFill/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807DD9B-8716-9B22-9F91-88E6071F91D3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10487786" y="649342"/>
            <a:ext cx="822960" cy="822960"/>
          </a:xfrm>
          <a:prstGeom prst="ellipse">
            <a:avLst/>
          </a:prstGeom>
          <a:ln w="22225">
            <a:noFill/>
          </a:ln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3465C986-E3D2-97E7-9111-0299F9C3B1D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3608" y="2556796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CD86E3A-6D68-1F05-DE18-246FA7A44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53404" y="3046075"/>
            <a:ext cx="1828633" cy="96903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6C169315-0602-4C85-86EE-5C3554AAA92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73608" y="3391012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Text Placeholder 11">
            <a:extLst>
              <a:ext uri="{FF2B5EF4-FFF2-40B4-BE49-F238E27FC236}">
                <a16:creationId xmlns:a16="http://schemas.microsoft.com/office/drawing/2014/main" id="{70FD3BFF-C0B9-AA50-A3D6-B4A48EEF751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0560" y="4505738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2000" cap="all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BEE5563-8FF1-7479-E11E-F0144D7533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682496" y="4399153"/>
            <a:ext cx="685800" cy="685800"/>
          </a:xfrm>
          <a:prstGeom prst="ellipse">
            <a:avLst/>
          </a:prstGeom>
          <a:noFill/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Picture Placeholder 13">
            <a:extLst>
              <a:ext uri="{FF2B5EF4-FFF2-40B4-BE49-F238E27FC236}">
                <a16:creationId xmlns:a16="http://schemas.microsoft.com/office/drawing/2014/main" id="{A69C1816-EC8E-961C-AC21-6D86E9C455A1}"/>
              </a:ext>
            </a:extLst>
          </p:cNvPr>
          <p:cNvSpPr>
            <a:spLocks noGrp="1" noChangeAspect="1"/>
          </p:cNvSpPr>
          <p:nvPr>
            <p:ph type="pic" sz="quarter" idx="35"/>
          </p:nvPr>
        </p:nvSpPr>
        <p:spPr>
          <a:xfrm>
            <a:off x="1796796" y="4513453"/>
            <a:ext cx="457200" cy="457200"/>
          </a:xfrm>
          <a:prstGeom prst="ellipse">
            <a:avLst/>
          </a:prstGeom>
          <a:ln w="19050">
            <a:noFill/>
          </a:ln>
        </p:spPr>
        <p:txBody>
          <a:bodyPr lIns="0" tIns="0" rIns="0" bIns="0">
            <a:normAutofit/>
          </a:bodyPr>
          <a:lstStyle>
            <a:lvl1pPr marL="0" indent="0" algn="ctr">
              <a:buNone/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Text Placeholder 11">
            <a:extLst>
              <a:ext uri="{FF2B5EF4-FFF2-40B4-BE49-F238E27FC236}">
                <a16:creationId xmlns:a16="http://schemas.microsoft.com/office/drawing/2014/main" id="{9F9A0E21-E67B-7E2F-ED16-4BABF078108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70560" y="4894756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1400" cap="none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CFE922A-6A5A-4DA8-1E44-D80852772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53404" y="5377870"/>
            <a:ext cx="1827083" cy="0"/>
          </a:xfrm>
          <a:prstGeom prst="straightConnector1">
            <a:avLst/>
          </a:prstGeom>
          <a:ln w="19050" cap="flat" cmpd="sng" algn="ctr">
            <a:gradFill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3">
                    <a:lumMod val="75000"/>
                  </a:schemeClr>
                </a:gs>
              </a:gsLst>
              <a:lin ang="2160000" scaled="0"/>
            </a:gra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3D56C31D-5FDB-2235-FFF8-2AB6E04C9B1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62072" y="2556796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81FC81D-B431-FFA6-47F5-F40C79C53D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946272" y="3046075"/>
            <a:ext cx="1828633" cy="9690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B16A2860-4464-B092-801E-255A6B7DF3E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862072" y="3391012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" name="Text Placeholder 11">
            <a:extLst>
              <a:ext uri="{FF2B5EF4-FFF2-40B4-BE49-F238E27FC236}">
                <a16:creationId xmlns:a16="http://schemas.microsoft.com/office/drawing/2014/main" id="{3B992882-DF57-9DAF-2532-06C30C2D9F1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862072" y="4505738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2000" cap="all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2E63250C-AB2E-9D56-C26C-1E211DFAD5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87724" y="4399153"/>
            <a:ext cx="685800" cy="685800"/>
          </a:xfrm>
          <a:prstGeom prst="ellipse">
            <a:avLst/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Picture Placeholder 13">
            <a:extLst>
              <a:ext uri="{FF2B5EF4-FFF2-40B4-BE49-F238E27FC236}">
                <a16:creationId xmlns:a16="http://schemas.microsoft.com/office/drawing/2014/main" id="{50C6734A-2661-863D-C8B6-6A4DBC588FE4}"/>
              </a:ext>
            </a:extLst>
          </p:cNvPr>
          <p:cNvSpPr>
            <a:spLocks noGrp="1" noChangeAspect="1"/>
          </p:cNvSpPr>
          <p:nvPr>
            <p:ph type="pic" sz="quarter" idx="36"/>
          </p:nvPr>
        </p:nvSpPr>
        <p:spPr>
          <a:xfrm>
            <a:off x="4002024" y="4513453"/>
            <a:ext cx="457200" cy="457200"/>
          </a:xfrm>
          <a:prstGeom prst="ellipse">
            <a:avLst/>
          </a:prstGeom>
          <a:ln w="19050">
            <a:noFill/>
          </a:ln>
        </p:spPr>
        <p:txBody>
          <a:bodyPr lIns="0" tIns="0" rIns="0" bIns="0">
            <a:normAutofit/>
          </a:bodyPr>
          <a:lstStyle>
            <a:lvl1pPr marL="0" indent="0" algn="ctr">
              <a:buNone/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8" name="Text Placeholder 11">
            <a:extLst>
              <a:ext uri="{FF2B5EF4-FFF2-40B4-BE49-F238E27FC236}">
                <a16:creationId xmlns:a16="http://schemas.microsoft.com/office/drawing/2014/main" id="{50D7755C-4D0B-D8A7-6235-8E606B39F3A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862072" y="4894756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1400" cap="none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6330766-86D4-F436-F65D-07EF389BF5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943485" y="5377870"/>
            <a:ext cx="1836387" cy="0"/>
          </a:xfrm>
          <a:prstGeom prst="straightConnector1">
            <a:avLst/>
          </a:prstGeom>
          <a:ln w="19050" cap="flat" cmpd="sng" algn="ctr">
            <a:gradFill>
              <a:gsLst>
                <a:gs pos="0">
                  <a:schemeClr val="accent3">
                    <a:lumMod val="75000"/>
                  </a:schemeClr>
                </a:gs>
                <a:gs pos="100000">
                  <a:schemeClr val="accent2"/>
                </a:gs>
              </a:gsLst>
              <a:lin ang="2160000" scaled="0"/>
            </a:gra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A540E06E-3F2B-A3DC-320A-8C968AC4350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50536" y="2556796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46BB721-1D88-1A03-1D55-5C79942C71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139140" y="3046075"/>
            <a:ext cx="1828634" cy="96903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51307C43-6072-93E9-BF1D-64D42AE2A52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050536" y="3391012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Text Placeholder 11">
            <a:extLst>
              <a:ext uri="{FF2B5EF4-FFF2-40B4-BE49-F238E27FC236}">
                <a16:creationId xmlns:a16="http://schemas.microsoft.com/office/drawing/2014/main" id="{7CBDAD5E-0048-0813-47FC-FFE93F191C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065776" y="4505738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2000" cap="all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0D4CBD1-AAC9-3F04-3F49-E8579F6F7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2952" y="4402872"/>
            <a:ext cx="685800" cy="685800"/>
          </a:xfrm>
          <a:prstGeom prst="ellipse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Picture Placeholder 13">
            <a:extLst>
              <a:ext uri="{FF2B5EF4-FFF2-40B4-BE49-F238E27FC236}">
                <a16:creationId xmlns:a16="http://schemas.microsoft.com/office/drawing/2014/main" id="{F154717D-74D1-298B-EF00-6CCA65AA969B}"/>
              </a:ext>
            </a:extLst>
          </p:cNvPr>
          <p:cNvSpPr>
            <a:spLocks noGrp="1" noChangeAspect="1"/>
          </p:cNvSpPr>
          <p:nvPr>
            <p:ph type="pic" sz="quarter" idx="37"/>
          </p:nvPr>
        </p:nvSpPr>
        <p:spPr>
          <a:xfrm>
            <a:off x="6207252" y="4517172"/>
            <a:ext cx="457200" cy="457200"/>
          </a:xfrm>
          <a:prstGeom prst="ellipse">
            <a:avLst/>
          </a:prstGeom>
          <a:ln w="19050">
            <a:noFill/>
          </a:ln>
        </p:spPr>
        <p:txBody>
          <a:bodyPr lIns="0" tIns="0" rIns="0" bIns="0">
            <a:normAutofit/>
          </a:bodyPr>
          <a:lstStyle>
            <a:lvl1pPr marL="0" indent="0" algn="ctr">
              <a:buNone/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0" name="Text Placeholder 11">
            <a:extLst>
              <a:ext uri="{FF2B5EF4-FFF2-40B4-BE49-F238E27FC236}">
                <a16:creationId xmlns:a16="http://schemas.microsoft.com/office/drawing/2014/main" id="{3A23A057-C011-EB28-4869-A73F2E3B339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065776" y="4894756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1400" cap="none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F51B736-1CC5-842A-AFEB-68B189317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142870" y="5377870"/>
            <a:ext cx="1827639" cy="0"/>
          </a:xfrm>
          <a:prstGeom prst="straightConnector1">
            <a:avLst/>
          </a:prstGeom>
          <a:ln w="19050" cap="flat" cmpd="sng" algn="ctr">
            <a:gradFill>
              <a:gsLst>
                <a:gs pos="0">
                  <a:schemeClr val="accent2"/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2160000" scaled="0"/>
            </a:gra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716EA8F4-B9C4-991F-0EBC-D79877AD46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39000" y="2556796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68F5A8-E314-7C7A-6CB2-3036DF2A8E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32009" y="3046075"/>
            <a:ext cx="1828635" cy="96903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5A57C80F-4C30-26E1-B38B-3D7238EC9A4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239000" y="3391012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Text Placeholder 11">
            <a:extLst>
              <a:ext uri="{FF2B5EF4-FFF2-40B4-BE49-F238E27FC236}">
                <a16:creationId xmlns:a16="http://schemas.microsoft.com/office/drawing/2014/main" id="{A44BB5F0-6856-4711-058C-73C1CBF4646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257288" y="4505738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2000" cap="all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1EF56C89-6D7E-4196-72BF-23ACEE82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98180" y="4402872"/>
            <a:ext cx="685800" cy="685800"/>
          </a:xfrm>
          <a:prstGeom prst="ellipse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Picture Placeholder 13">
            <a:extLst>
              <a:ext uri="{FF2B5EF4-FFF2-40B4-BE49-F238E27FC236}">
                <a16:creationId xmlns:a16="http://schemas.microsoft.com/office/drawing/2014/main" id="{719C23E4-DE06-6FF4-1BC9-5305DE50D817}"/>
              </a:ext>
            </a:extLst>
          </p:cNvPr>
          <p:cNvSpPr>
            <a:spLocks noGrp="1" noChangeAspect="1"/>
          </p:cNvSpPr>
          <p:nvPr>
            <p:ph type="pic" sz="quarter" idx="38"/>
          </p:nvPr>
        </p:nvSpPr>
        <p:spPr>
          <a:xfrm>
            <a:off x="8412480" y="4517172"/>
            <a:ext cx="457200" cy="457200"/>
          </a:xfrm>
          <a:prstGeom prst="ellipse">
            <a:avLst/>
          </a:prstGeom>
          <a:ln w="19050">
            <a:noFill/>
          </a:ln>
        </p:spPr>
        <p:txBody>
          <a:bodyPr lIns="0" tIns="0" rIns="0" bIns="0">
            <a:normAutofit/>
          </a:bodyPr>
          <a:lstStyle>
            <a:lvl1pPr marL="0" indent="0" algn="ctr">
              <a:buNone/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2" name="Text Placeholder 11">
            <a:extLst>
              <a:ext uri="{FF2B5EF4-FFF2-40B4-BE49-F238E27FC236}">
                <a16:creationId xmlns:a16="http://schemas.microsoft.com/office/drawing/2014/main" id="{F5A3DA8B-D38B-3994-FE85-0A331FBADAD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257288" y="4894756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1400" cap="none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A771B152-C165-EE9A-CF25-69B01D939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33507" y="5377870"/>
            <a:ext cx="1828375" cy="0"/>
          </a:xfrm>
          <a:prstGeom prst="straightConnector1">
            <a:avLst/>
          </a:prstGeom>
          <a:ln w="19050" cap="flat" cmpd="sng" algn="ctr">
            <a:gradFill>
              <a:gsLst>
                <a:gs pos="0">
                  <a:schemeClr val="accent5">
                    <a:lumMod val="60000"/>
                    <a:lumOff val="40000"/>
                  </a:schemeClr>
                </a:gs>
                <a:gs pos="100000">
                  <a:schemeClr val="accent6"/>
                </a:gs>
              </a:gsLst>
              <a:lin ang="2160000" scaled="0"/>
            </a:gra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D3896BC4-3EFC-36C4-6071-4BF0E987F96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27464" y="2556796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6236E29-4894-FD6C-E56F-5B1CBA99A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24879" y="3046075"/>
            <a:ext cx="1828635" cy="96903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Text Placeholder 11">
            <a:extLst>
              <a:ext uri="{FF2B5EF4-FFF2-40B4-BE49-F238E27FC236}">
                <a16:creationId xmlns:a16="http://schemas.microsoft.com/office/drawing/2014/main" id="{4C2DA584-D9BC-7A01-6F48-363C7F6465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27464" y="3391012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Text Placeholder 11">
            <a:extLst>
              <a:ext uri="{FF2B5EF4-FFF2-40B4-BE49-F238E27FC236}">
                <a16:creationId xmlns:a16="http://schemas.microsoft.com/office/drawing/2014/main" id="{70C95BBB-511F-F8F5-EF37-C6109C4AF4E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448800" y="4505738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2000" cap="all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D0EDAC9C-0C6E-2807-24D5-3E04B5E210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484738" y="4399153"/>
            <a:ext cx="685800" cy="685800"/>
          </a:xfrm>
          <a:prstGeom prst="ellipse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Picture Placeholder 13">
            <a:extLst>
              <a:ext uri="{FF2B5EF4-FFF2-40B4-BE49-F238E27FC236}">
                <a16:creationId xmlns:a16="http://schemas.microsoft.com/office/drawing/2014/main" id="{B1C0F0FD-844D-CC54-986F-B8522F12B0A5}"/>
              </a:ext>
            </a:extLst>
          </p:cNvPr>
          <p:cNvSpPr>
            <a:spLocks noGrp="1" noChangeAspect="1"/>
          </p:cNvSpPr>
          <p:nvPr>
            <p:ph type="pic" sz="quarter" idx="39"/>
          </p:nvPr>
        </p:nvSpPr>
        <p:spPr>
          <a:xfrm>
            <a:off x="10599038" y="4513453"/>
            <a:ext cx="457200" cy="457200"/>
          </a:xfrm>
          <a:prstGeom prst="ellipse">
            <a:avLst/>
          </a:prstGeom>
          <a:ln w="19050">
            <a:noFill/>
          </a:ln>
        </p:spPr>
        <p:txBody>
          <a:bodyPr lIns="0" tIns="0" rIns="0" bIns="0">
            <a:normAutofit/>
          </a:bodyPr>
          <a:lstStyle>
            <a:lvl1pPr marL="0" indent="0" algn="ctr">
              <a:buNone/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Text Placeholder 11">
            <a:extLst>
              <a:ext uri="{FF2B5EF4-FFF2-40B4-BE49-F238E27FC236}">
                <a16:creationId xmlns:a16="http://schemas.microsoft.com/office/drawing/2014/main" id="{A00816D8-6779-7BDB-52AB-5BD0A2479E4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448800" y="4894756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1400" cap="none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6506AFF-E40E-308E-7907-FBFC4DAAB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524879" y="5376344"/>
            <a:ext cx="1828635" cy="3053"/>
          </a:xfrm>
          <a:prstGeom prst="straightConnector1">
            <a:avLst/>
          </a:prstGeom>
          <a:ln w="19050" cap="flat" cmpd="sng" algn="ctr">
            <a:gradFill>
              <a:gsLst>
                <a:gs pos="0">
                  <a:schemeClr val="accent6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2160000" scaled="0"/>
            </a:gra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A11DE-725C-8DE4-9A24-3718A3D14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0560" y="6072886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D8153-A9C6-7A32-CDB7-BF9D7CB1A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8616" y="607288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0</a:t>
            </a:r>
            <a:fld id="{E6B975A5-EA91-314B-AF62-F6E264554D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4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45AFE-62D9-4E2B-0560-D380FC6B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1095E2-2B23-6F8A-A000-308787CCD2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5FFF6-97E6-3DA0-014D-4F4D61400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7F1D9-510A-0613-B130-B8705DEA1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6EF7B6-1EF8-82AD-5E12-DAE3B9CD3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0</a:t>
            </a:r>
            <a:fld id="{E6B975A5-EA91-314B-AF62-F6E264554D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775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4C5E9-EABE-A091-8BD4-37F61EF5F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58B5E-2482-0856-AFF0-9CA0C5DAF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B9CAF-C58C-6657-6558-6D811FA4E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98CF5-3400-A22C-CDD1-157010983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4DE82-17B4-8D05-4595-A7275B599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0</a:t>
            </a:r>
            <a:fld id="{E6B975A5-EA91-314B-AF62-F6E264554D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831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3C4DF-93C5-6BB6-8D0F-8A7F4F381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117CF-438F-0F2B-45CA-9934AC8CE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29A5C-1CA5-1A36-0B30-AE292B7FC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DC947-9B9F-4567-D1FE-57102F064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3707E-1A55-A783-565E-0E5439DD1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0</a:t>
            </a:r>
            <a:fld id="{E6B975A5-EA91-314B-AF62-F6E264554D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8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853D0-9A21-669B-6151-65755A4F0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FBDA9-CA54-7B85-CA88-40149504F6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E5AE15-878A-5937-FE47-97E2118B96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1C8D68-5DD0-E69C-6DDD-3B250AAC9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086B4E-CB47-37AB-9392-308EFAA40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4E1568-6893-9086-3CBD-EC71F3D4D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0</a:t>
            </a:r>
            <a:fld id="{E6B975A5-EA91-314B-AF62-F6E264554D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509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DA772-C575-7A9F-0C86-407DDBE5D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7DA07B-A99B-B13C-1235-F669137BD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57FDE4-54CD-9AB7-999F-584F4A076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7B6FB2-93E0-E75F-AE2E-8712ED9B46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FAA764-9F83-1F6F-EEA9-1A794845AB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3B60FC-3166-EC57-4144-FDB69FD74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1F167D-F2D5-8B45-E707-BCB39A7C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1DCCBE-A197-1B61-45B1-A7C07C741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0</a:t>
            </a:r>
            <a:fld id="{E6B975A5-EA91-314B-AF62-F6E264554D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35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66954-0968-EFC0-D1FB-4B8DD80C9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1E6410-BF46-7E5D-172C-6BD1B3260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2FEA00-12A8-214B-1A6B-623F55FD7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288925-9E9E-6175-F87E-AA3EED8CB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0</a:t>
            </a:r>
            <a:fld id="{E6B975A5-EA91-314B-AF62-F6E264554D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481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777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5B3CF9-F6C1-EAC2-6ED5-F21274EDA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365125"/>
            <a:ext cx="108870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84AFB-9D3B-E902-0E64-B953D0E5C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804" y="1825625"/>
            <a:ext cx="10887012" cy="4113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4D8918F-6808-DDE5-4A7C-495DAC2489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0560" y="6072886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2BAE7F7-F858-A80B-8F72-EFA0C33C10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8616" y="6072886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0</a:t>
            </a:r>
            <a:fld id="{E6B975A5-EA91-314B-AF62-F6E264554D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97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77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46C6CE-EFB3-A447-62B0-B4D141847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AD6EA-8349-8D58-BEA0-79542F649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46729-66B4-3FE0-A683-DFA2E2764D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156E8F-6845-46E7-9070-25A4F39801F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35B69-2671-F65D-32B1-2E52B5A0C3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2AC3A-67E5-4251-7148-CA3D7213D3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0</a:t>
            </a:r>
            <a:fld id="{E6B975A5-EA91-314B-AF62-F6E264554D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88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asetext.com/case/evans-v-buchanan-1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gis.delaware.gov/SessionLaws/Chapter?id=2050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elcode.delaware.gov/title14/c004/index.html#:~:text=(c)%20For%20the%20school%20year,manner%20provided%20in%20this%20chapter.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5" Type="http://schemas.openxmlformats.org/officeDocument/2006/relationships/hyperlink" Target="https://cpb-us-w2.wpmucdn.com/sites.udel.edu/dist/7/3504/files/2019/11/They-Matter-Most-Investing-in-Wilmingtons-Children-and-Delawares-Future_A-Report-of-the-Wilmington-Neighborhood-Schools-Committee.pdf" TargetMode="External"/><Relationship Id="rId4" Type="http://schemas.openxmlformats.org/officeDocument/2006/relationships/hyperlink" Target="https://legis.delaware.gov/json/BillDetail/GetHtmlDocument?fileAttachmentId=15498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vilrightsproject.ucla.edu/research/k-12-education/integration-and-diversity/courts-the-legislature-and-delawares-resegregation/niemeyer-delaware-segregation-2015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gis.delaware.gov/json/BillDetail/GetHtmlDocument?fileAttachmentId=50044" TargetMode="External"/><Relationship Id="rId7" Type="http://schemas.openxmlformats.org/officeDocument/2006/relationships/hyperlink" Target="https://legis.delaware.gov/json/BillDetail/GenerateHtmlDocument?legislationId=47676&amp;legislationTypeId=1&amp;docTypeId=2&amp;legislationName=SB148" TargetMode="External"/><Relationship Id="rId2" Type="http://schemas.openxmlformats.org/officeDocument/2006/relationships/hyperlink" Target="https://udspace.udel.edu/server/api/core/bitstreams/44b8227f-c040-4c77-8c2a-c30d9eec3e26/content" TargetMode="Externa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www.aclu-de.org/sites/default/files/judgereviewed_73825397_settlement-stipulation-and-order-final-.pdf" TargetMode="External"/><Relationship Id="rId5" Type="http://schemas.openxmlformats.org/officeDocument/2006/relationships/hyperlink" Target="https://casetext.com/case/delawareans-for-educ-opportunity-naacp-del-state-conference-of-branches-v-carney/" TargetMode="External"/><Relationship Id="rId4" Type="http://schemas.openxmlformats.org/officeDocument/2006/relationships/hyperlink" Target="https://bpb-us-w2.wpmucdn.com/sites.udel.edu/dist/7/3504/files/2015/08/WEIC-Plan-Appendices-Draft-111715-1x79z2e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pb-us-w2.wpmucdn.com/sites.udel.edu/dist/7/3504/files/2024/08/Redistricting-Interim-Plan-Approved-by-the-Redding-Consortium-on-May-9-2024.docx.pdf" TargetMode="Externa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150566-9C04-0265-685C-0023FDF855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The City of Wilmington’s Educational Milestones 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D346015-94AE-DCB5-03BB-A5D6790AF0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8038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Alesa Goodall-Richardson, City Council Urban Policy Fellow</a:t>
            </a:r>
          </a:p>
        </p:txBody>
      </p:sp>
    </p:spTree>
    <p:extLst>
      <p:ext uri="{BB962C8B-B14F-4D97-AF65-F5344CB8AC3E}">
        <p14:creationId xmlns:p14="http://schemas.microsoft.com/office/powerpoint/2010/main" val="4068886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51EFE-C206-4E9F-1ECA-69B8E804771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8922" y="1656515"/>
            <a:ext cx="1996440" cy="381190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/>
              <a:t>1897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04798AF-C115-FD01-660C-FACB9324AE6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81584" y="2210181"/>
            <a:ext cx="1996440" cy="2001266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 sz="1800" b="1" dirty="0">
                <a:latin typeface="Times New Roman"/>
                <a:cs typeface="Times New Roman"/>
              </a:rPr>
              <a:t>Separate educational system encoded in 1897 constitution</a:t>
            </a:r>
            <a:r>
              <a:rPr lang="en-US" sz="1800" dirty="0">
                <a:latin typeface="Times New Roman"/>
                <a:cs typeface="Times New Roman"/>
              </a:rPr>
              <a:t> 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A6967568-12E3-3D60-C99C-EAA8F594C90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956560" y="1656515"/>
            <a:ext cx="1996440" cy="381190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>
                <a:latin typeface="Avenir Next LT Pro Demi"/>
                <a:cs typeface="Times New Roman"/>
              </a:rPr>
              <a:t>1921</a:t>
            </a:r>
            <a:endParaRPr lang="en-US" dirty="0">
              <a:latin typeface="Avenir Next LT Pro Demi"/>
              <a:cs typeface="Times New Roman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43309AC-45B9-55D7-27D2-36A3565F37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956560" y="2239865"/>
            <a:ext cx="1996440" cy="1200459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 sz="1800" b="1" dirty="0">
                <a:latin typeface="Times New Roman"/>
                <a:cs typeface="Times New Roman"/>
              </a:rPr>
              <a:t>Delaware General Assembly (GA) requires separate but equal schools</a:t>
            </a:r>
            <a:r>
              <a:rPr lang="en-US" sz="1800" dirty="0">
                <a:latin typeface="Times New Roman"/>
                <a:cs typeface="Times New Roman"/>
              </a:rPr>
              <a:t>; 50 separate school districts operating in state </a:t>
            </a:r>
            <a:endParaRPr lang="en-US" sz="18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C718A59-7FF0-150D-65DA-7E2BCFAC70C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173599" y="1614230"/>
            <a:ext cx="1996440" cy="381190"/>
          </a:xfrm>
        </p:spPr>
        <p:txBody>
          <a:bodyPr/>
          <a:lstStyle/>
          <a:p>
            <a:r>
              <a:rPr lang="en-US"/>
              <a:t>1940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AD98222-E384-9A18-1F02-89CAC7CC3BB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146548" y="2210181"/>
            <a:ext cx="1996440" cy="2881630"/>
          </a:xfrm>
        </p:spPr>
        <p:txBody>
          <a:bodyPr/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Delaware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established public education funding system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still used today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and federal governments provide about 70% of funding  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30% generated through district-level policy taxes; residents vote on this during referendums </a:t>
            </a:r>
          </a:p>
          <a:p>
            <a:r>
              <a:rPr lang="en-US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A668396-55B1-62F2-1540-284A767D707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90638" y="1614230"/>
            <a:ext cx="1996440" cy="381190"/>
          </a:xfrm>
        </p:spPr>
        <p:txBody>
          <a:bodyPr/>
          <a:lstStyle/>
          <a:p>
            <a:r>
              <a:rPr lang="en-US"/>
              <a:t>1954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A796CA2-AD43-6CE8-757E-437D60714D2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390638" y="2239865"/>
            <a:ext cx="1996440" cy="2101850"/>
          </a:xfrm>
        </p:spPr>
        <p:txBody>
          <a:bodyPr/>
          <a:lstStyle/>
          <a:p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Brown vs. Board of Education 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Declared by U.S. Supreme Court that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“separate but equal” unconstitutional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public school system; compliance limited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9AF3301-8270-B363-8C0B-377A6E7E58A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683496" y="1614230"/>
            <a:ext cx="1996440" cy="381190"/>
          </a:xfrm>
        </p:spPr>
        <p:txBody>
          <a:bodyPr/>
          <a:lstStyle/>
          <a:p>
            <a:r>
              <a:rPr lang="en-US"/>
              <a:t>1956 </a:t>
            </a:r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4478444-AE6E-47B8-62DC-D7A1402293D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634728" y="2210181"/>
            <a:ext cx="1996440" cy="2881630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 sz="1800" dirty="0">
                <a:solidFill>
                  <a:srgbClr val="0033CC"/>
                </a:solidFill>
                <a:latin typeface="Times New Roman"/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Evans vs. Buchanan</a:t>
            </a:r>
            <a:endParaRPr lang="en-US" sz="1800">
              <a:solidFill>
                <a:srgbClr val="0033CC"/>
              </a:solidFill>
              <a:latin typeface="Times New Roman"/>
              <a:cs typeface="Times New Roman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Forced Delaware to comply with desegregation of schools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delayed </a:t>
            </a:r>
          </a:p>
        </p:txBody>
      </p:sp>
      <p:sp>
        <p:nvSpPr>
          <p:cNvPr id="31" name="Footer Placeholder 30">
            <a:extLst>
              <a:ext uri="{FF2B5EF4-FFF2-40B4-BE49-F238E27FC236}">
                <a16:creationId xmlns:a16="http://schemas.microsoft.com/office/drawing/2014/main" id="{79483BE1-6DA7-D003-E2C0-D63969BCA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91440" tIns="45720" rIns="91440" bIns="45720" anchor="t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003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B8FF4C-CB6B-7E47-CE52-C1806B06549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727" y="1664041"/>
            <a:ext cx="1996440" cy="381190"/>
          </a:xfrm>
        </p:spPr>
        <p:txBody>
          <a:bodyPr/>
          <a:lstStyle/>
          <a:p>
            <a:r>
              <a:rPr lang="en-US"/>
              <a:t>1957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6C7FDD-4118-8B45-F3C8-F753FEA01B3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40774" y="2261958"/>
            <a:ext cx="1996440" cy="953853"/>
          </a:xfrm>
        </p:spPr>
        <p:txBody>
          <a:bodyPr/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U.S. District Court ordered Delaware to create a comprehensive desegregation plan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FD07F8E-3FDA-A2DA-A3A8-02979F8AB4B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946272" y="1643493"/>
            <a:ext cx="1996440" cy="381190"/>
          </a:xfrm>
        </p:spPr>
        <p:txBody>
          <a:bodyPr/>
          <a:lstStyle/>
          <a:p>
            <a:r>
              <a:rPr lang="en-US"/>
              <a:t>1965 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0A72224-ED16-97EF-962D-044F5E1D4C7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946272" y="2261958"/>
            <a:ext cx="1996440" cy="778652"/>
          </a:xfrm>
        </p:spPr>
        <p:txBody>
          <a:bodyPr/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State Board of Education approves resolution to close smaller schools and gradually eliminate the last remaining “black school district”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437635-5599-3946-0C3D-BC372A50890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139140" y="1664041"/>
            <a:ext cx="1996440" cy="381190"/>
          </a:xfrm>
        </p:spPr>
        <p:txBody>
          <a:bodyPr/>
          <a:lstStyle/>
          <a:p>
            <a:r>
              <a:rPr lang="en-US"/>
              <a:t>1968 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E8D4CA1-2518-086A-830C-08C10D1492F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134984" y="2261958"/>
            <a:ext cx="1996440" cy="778652"/>
          </a:xfrm>
        </p:spPr>
        <p:txBody>
          <a:bodyPr/>
          <a:lstStyle/>
          <a:p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Educational Advancement Act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consolidated Delaware’s 49 school districts consolidated into 26 districts 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Wilmington excluded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C964511-97C7-4386-9B57-D81E84D9CEF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32008" y="1643679"/>
            <a:ext cx="1996440" cy="381190"/>
          </a:xfrm>
        </p:spPr>
        <p:txBody>
          <a:bodyPr/>
          <a:lstStyle/>
          <a:p>
            <a:r>
              <a:rPr lang="en-US"/>
              <a:t>1971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F5A3C79-20DE-0F5C-90F4-16648FA090E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332008" y="2261958"/>
            <a:ext cx="1996440" cy="778652"/>
          </a:xfrm>
        </p:spPr>
        <p:txBody>
          <a:bodyPr/>
          <a:lstStyle/>
          <a:p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Educational Advancement Act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challenged in the U.S. Supreme Court </a:t>
            </a:r>
          </a:p>
          <a:p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Evans vs. Buchanan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reopened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4462AEA-9862-FE6E-D3BF-49E5CDA08EB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602125" y="1643679"/>
            <a:ext cx="1996440" cy="381190"/>
          </a:xfrm>
        </p:spPr>
        <p:txBody>
          <a:bodyPr/>
          <a:lstStyle/>
          <a:p>
            <a:r>
              <a:rPr lang="en-US"/>
              <a:t>1974 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A4B1407-7380-E13B-002E-115B33265D6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609963" y="2261958"/>
            <a:ext cx="1996440" cy="3524036"/>
          </a:xfrm>
        </p:spPr>
        <p:txBody>
          <a:bodyPr/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District Court determines that Wilmington schools are segregated 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Court ruled 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Educational Advancement Act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unconstitutional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Ordered New Castle County to desegregate schools again </a:t>
            </a:r>
          </a:p>
        </p:txBody>
      </p:sp>
    </p:spTree>
    <p:extLst>
      <p:ext uri="{BB962C8B-B14F-4D97-AF65-F5344CB8AC3E}">
        <p14:creationId xmlns:p14="http://schemas.microsoft.com/office/powerpoint/2010/main" val="1295313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A097B2-7996-5D6F-4A7B-43C6E26967B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5597" y="1632353"/>
            <a:ext cx="1996440" cy="381190"/>
          </a:xfrm>
        </p:spPr>
        <p:txBody>
          <a:bodyPr/>
          <a:lstStyle/>
          <a:p>
            <a:r>
              <a:rPr lang="en-US"/>
              <a:t>1976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780C511-D0EC-CE85-A1D9-55E5EECF875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2845" y="2103180"/>
            <a:ext cx="2059192" cy="787616"/>
          </a:xfrm>
        </p:spPr>
        <p:txBody>
          <a:bodyPr/>
          <a:lstStyle/>
          <a:p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Evans vs. Buchanan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Court order for inter-district bussing upheld through appeals 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9F0AD93-E59E-DDCA-5CCA-A13F2556B4B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946272" y="1632353"/>
            <a:ext cx="1996440" cy="381190"/>
          </a:xfrm>
        </p:spPr>
        <p:txBody>
          <a:bodyPr/>
          <a:lstStyle/>
          <a:p>
            <a:r>
              <a:rPr lang="en-US"/>
              <a:t>1978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9C36D11-4B5C-5FFE-455B-2F0E2A76BC7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946272" y="2103180"/>
            <a:ext cx="1996440" cy="778652"/>
          </a:xfrm>
        </p:spPr>
        <p:txBody>
          <a:bodyPr/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Federal judge Murray Schwartz establishes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“9-3” bussing desegregation plan 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the City’s students to be bussed to suburbs for 9 years and white students from the suburbs to be bussed to the city for 3 years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Private school enrollment began to increase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4E304DE-5727-E968-8A3D-E1E1AC18EA2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139140" y="1632167"/>
            <a:ext cx="1996440" cy="381190"/>
          </a:xfrm>
        </p:spPr>
        <p:txBody>
          <a:bodyPr/>
          <a:lstStyle/>
          <a:p>
            <a:r>
              <a:rPr lang="en-US"/>
              <a:t>1980-81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850DDE8-6E0D-F9D5-3DE2-A416255298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134984" y="2109984"/>
            <a:ext cx="1996440" cy="778652"/>
          </a:xfrm>
        </p:spPr>
        <p:txBody>
          <a:bodyPr/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School Districts established in New Castle County 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Brandywine, Red Clay, Christiana and Colonial School Districts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 of Wilmington assigned to each district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create equitable access to high quality teachers and resources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F8F4BA9-2807-4EA2-720A-946785BBDC9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32008" y="1631981"/>
            <a:ext cx="1996440" cy="381190"/>
          </a:xfrm>
        </p:spPr>
        <p:txBody>
          <a:bodyPr/>
          <a:lstStyle/>
          <a:p>
            <a:r>
              <a:rPr lang="en-US"/>
              <a:t>1993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FD14829-A22E-5EF5-6F59-62E6681BE9D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332008" y="2106132"/>
            <a:ext cx="1996440" cy="778652"/>
          </a:xfrm>
        </p:spPr>
        <p:txBody>
          <a:bodyPr/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Delaware requests unitary status for the 4 school districts, approved in 1995 by District Court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1BD9397-4D2F-353A-AB31-22E3534BB9A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609963" y="1631981"/>
            <a:ext cx="1996440" cy="381190"/>
          </a:xfrm>
        </p:spPr>
        <p:txBody>
          <a:bodyPr/>
          <a:lstStyle/>
          <a:p>
            <a:r>
              <a:rPr lang="en-US"/>
              <a:t>1995</a:t>
            </a:r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8475592-C7FD-EE34-8338-3EF480DEEF1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546962" y="2106132"/>
            <a:ext cx="2645037" cy="4418321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Delaware General Assembly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formally abolishes separate educational system </a:t>
            </a:r>
          </a:p>
          <a:p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Court-ordered, </a:t>
            </a:r>
            <a:r>
              <a:rPr lang="en-US" sz="1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federal supervision of desegregation ends</a:t>
            </a: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busing continues largely unchanged </a:t>
            </a:r>
          </a:p>
          <a:p>
            <a:r>
              <a:rPr lang="en-US" sz="1800" dirty="0">
                <a:solidFill>
                  <a:srgbClr val="0033CC"/>
                </a:solidFill>
                <a:latin typeface="Times New Roman"/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Charter School Act of 1995, Substitute No. 1 To Senate Bill No. 200 As Amended By Senate Amendment Nos. 1, 5 and 6</a:t>
            </a:r>
            <a:r>
              <a:rPr lang="en-US" sz="1800" dirty="0">
                <a:solidFill>
                  <a:srgbClr val="0033CC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1800" dirty="0">
                <a:latin typeface="Times New Roman"/>
                <a:cs typeface="Times New Roman"/>
              </a:rPr>
              <a:t>creates</a:t>
            </a:r>
            <a:r>
              <a:rPr lang="en-US" sz="1800" b="0" i="0" dirty="0">
                <a:effectLst/>
                <a:latin typeface="Times New Roman"/>
                <a:cs typeface="Times New Roman"/>
              </a:rPr>
              <a:t> </a:t>
            </a:r>
            <a:r>
              <a:rPr lang="en-US" sz="1800" b="1" i="0" dirty="0">
                <a:effectLst/>
                <a:latin typeface="Times New Roman"/>
                <a:cs typeface="Times New Roman"/>
              </a:rPr>
              <a:t>an alternative to traditional public schools operated by school districts</a:t>
            </a:r>
            <a:r>
              <a:rPr lang="en-US" sz="1800" b="0" i="0" dirty="0">
                <a:effectLst/>
                <a:latin typeface="Times New Roman"/>
                <a:cs typeface="Times New Roman"/>
              </a:rPr>
              <a:t> </a:t>
            </a:r>
            <a:endParaRPr lang="en-US" sz="1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34284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1F9A8-8612-B5AC-2E7A-EAA97C87B23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91514" y="1657618"/>
            <a:ext cx="1996440" cy="381190"/>
          </a:xfrm>
        </p:spPr>
        <p:txBody>
          <a:bodyPr/>
          <a:lstStyle/>
          <a:p>
            <a:r>
              <a:rPr lang="en-US"/>
              <a:t>1996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F686B5-5CD8-2A0B-1FD1-617C43F0E6F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71911" y="2183899"/>
            <a:ext cx="2385916" cy="778652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 sz="1600" dirty="0">
                <a:solidFill>
                  <a:srgbClr val="0033CC"/>
                </a:solidFill>
                <a:latin typeface="Times New Roman"/>
                <a:ea typeface="+mn-lt"/>
                <a:cs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Delaware </a:t>
            </a:r>
            <a:r>
              <a:rPr lang="en-US" sz="1600" dirty="0">
                <a:solidFill>
                  <a:srgbClr val="0033CC"/>
                </a:solidFill>
                <a:latin typeface="Times New Roman"/>
                <a:cs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School Choice Act of 1996, House Substitute No. 1 For House Bill No. 144 As Amended By House Amendment No. 1</a:t>
            </a:r>
            <a:endParaRPr lang="en-US" sz="1600" b="0">
              <a:solidFill>
                <a:srgbClr val="0033CC"/>
              </a:solidFill>
              <a:effectLst/>
              <a:latin typeface="Times New Roman"/>
              <a:cs typeface="Times New Roman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 families living in Delaware to apply to enroll their children in any Delaware public school district, charter school or vocational-technical school, regardless of their home address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Partially a response to busing 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77B0997-D72E-692A-88CA-163B11F6AF5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913541" y="1657618"/>
            <a:ext cx="1996440" cy="381190"/>
          </a:xfrm>
        </p:spPr>
        <p:txBody>
          <a:bodyPr/>
          <a:lstStyle/>
          <a:p>
            <a:r>
              <a:rPr lang="en-US"/>
              <a:t>1998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FE879F2-5657-0968-8F3A-AF43DA53C49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850897" y="2183899"/>
            <a:ext cx="1996440" cy="778652"/>
          </a:xfrm>
        </p:spPr>
        <p:txBody>
          <a:bodyPr/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Wilmington High School closes and reopens as a magnet school for the arts (Cab Calloway School of the Arts) and Charter School (Charter School of Wilmington)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DD0F298-99FA-8580-7029-B303D046B2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139140" y="1657618"/>
            <a:ext cx="1996440" cy="381190"/>
          </a:xfrm>
        </p:spPr>
        <p:txBody>
          <a:bodyPr/>
          <a:lstStyle/>
          <a:p>
            <a:r>
              <a:rPr lang="en-US"/>
              <a:t>2000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85471BE-6DB5-4C33-714A-272CB8A71DA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139140" y="2183899"/>
            <a:ext cx="1996440" cy="778652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 sz="1600" dirty="0">
                <a:solidFill>
                  <a:srgbClr val="0033CC"/>
                </a:solidFill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Neighborhood Schools Act, House Bill No. 300</a:t>
            </a:r>
            <a:r>
              <a:rPr lang="en-US" sz="1600" dirty="0">
                <a:solidFill>
                  <a:srgbClr val="0033CC"/>
                </a:solidFill>
                <a:ea typeface="+mn-lt"/>
                <a:cs typeface="+mn-lt"/>
              </a:rPr>
              <a:t> </a:t>
            </a:r>
            <a:endParaRPr lang="en-US" dirty="0">
              <a:solidFill>
                <a:srgbClr val="FFFFFF"/>
              </a:solidFill>
              <a:latin typeface="Times New Roman"/>
              <a:ea typeface="+mn-lt"/>
              <a:cs typeface="Times New Roman"/>
            </a:endParaRPr>
          </a:p>
          <a:p>
            <a:r>
              <a:rPr lang="en-US" sz="1600" dirty="0">
                <a:solidFill>
                  <a:srgbClr val="FFFFFF"/>
                </a:solidFill>
                <a:latin typeface="Times New Roman"/>
                <a:ea typeface="+mn-lt"/>
                <a:cs typeface="Times New Roman"/>
              </a:rPr>
              <a:t>Requires</a:t>
            </a:r>
            <a:r>
              <a:rPr lang="en-US" sz="1600" dirty="0">
                <a:latin typeface="Times New Roman"/>
                <a:cs typeface="Times New Roman"/>
              </a:rPr>
              <a:t> school districts to create a Neighborhood School Plan that assigns school closest to the student’s residence</a:t>
            </a:r>
            <a:endParaRPr lang="en-US">
              <a:latin typeface="Times New Roman"/>
              <a:cs typeface="Times New Roman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Establishes the Wilmington Neighborhood Schools Committee to advise officials on schools plans for the City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Reduced busing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820551F-790D-166E-996C-D6503D9CD3B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282019" y="1657618"/>
            <a:ext cx="1996440" cy="381190"/>
          </a:xfrm>
        </p:spPr>
        <p:txBody>
          <a:bodyPr/>
          <a:lstStyle/>
          <a:p>
            <a:r>
              <a:rPr lang="en-US" dirty="0"/>
              <a:t>2000 Cont.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880B51D-091A-FBB8-745D-C488067FB24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321720" y="2183899"/>
            <a:ext cx="1996440" cy="4566222"/>
          </a:xfrm>
        </p:spPr>
        <p:txBody>
          <a:bodyPr/>
          <a:lstStyle/>
          <a:p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Res. 00-030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Council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disapproves of Delaware Assembly House Bill No. 300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not properly represent the communities affected by it, thus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proposing a study on the impact of a Neighborhood School Plan throughout the City 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5F11A92-6EB4-3D33-5FC7-5F5DBD685A1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609963" y="1642981"/>
            <a:ext cx="2236140" cy="287676"/>
          </a:xfrm>
        </p:spPr>
        <p:txBody>
          <a:bodyPr/>
          <a:lstStyle/>
          <a:p>
            <a:r>
              <a:rPr lang="en-US" dirty="0"/>
              <a:t>January 2001</a:t>
            </a:r>
          </a:p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6C342F8-A830-C963-A06A-0B1381A30B9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609963" y="2172372"/>
            <a:ext cx="2462172" cy="778652"/>
          </a:xfrm>
        </p:spPr>
        <p:txBody>
          <a:bodyPr vert="horz" lIns="91440" tIns="0" rIns="91440" bIns="45720" rtlCol="0" anchor="t">
            <a:noAutofit/>
          </a:bodyPr>
          <a:lstStyle/>
          <a:p>
            <a:pPr>
              <a:defRPr/>
            </a:pPr>
            <a:r>
              <a:rPr lang="en-US" sz="1600" dirty="0">
                <a:solidFill>
                  <a:srgbClr val="0033CC"/>
                </a:solidFill>
                <a:latin typeface="Aptos"/>
                <a:cs typeface="Times New Roman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They Matter Most: Report of the City of Wilmington on House Bill 300 of the Neighborhood School Act</a:t>
            </a:r>
            <a:endParaRPr lang="en-US" sz="1600" b="0" strike="noStrike" kern="1200" cap="none" spc="0" normalizeH="0" baseline="0" noProof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ptos"/>
              <a:cs typeface="Times New Roman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Raised several legal and constitutional concerns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Posed recommendations for state officials </a:t>
            </a:r>
            <a:endParaRPr lang="en-US" sz="1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Adopted by Council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state action taken based on recommendations </a:t>
            </a:r>
          </a:p>
          <a:p>
            <a:pPr>
              <a:lnSpc>
                <a:spcPct val="100000"/>
              </a:lnSpc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684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938C53-89C8-7304-26A4-C0659741CB3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0364" y="1633405"/>
            <a:ext cx="1996440" cy="381190"/>
          </a:xfrm>
        </p:spPr>
        <p:txBody>
          <a:bodyPr/>
          <a:lstStyle/>
          <a:p>
            <a:r>
              <a:rPr lang="en-US" dirty="0"/>
              <a:t>March 2001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837CBC-C604-0550-16F4-100ECA5EB6E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50364" y="2120665"/>
            <a:ext cx="2320055" cy="778652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 1 to Ord. 00-056 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Approves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Wilmington Neighborhood Schools Plan </a:t>
            </a:r>
          </a:p>
          <a:p>
            <a:r>
              <a:rPr lang="en-US" sz="1800" dirty="0">
                <a:latin typeface="Times New Roman"/>
                <a:cs typeface="Times New Roman"/>
              </a:rPr>
              <a:t>Mayoral veto on grounds it did not provide clear educational benefits to students and their families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Mayor’s veto of the Neighborhood Schools Plan was overridden by City Council 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B72846-2CDB-AF7A-FEBA-7D191B4E1F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956560" y="1633405"/>
            <a:ext cx="1996440" cy="38119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200" b="1" i="0" u="none" strike="noStrike" kern="1200" cap="all" spc="1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Display" panose="02110004020202020204"/>
                <a:ea typeface="+mn-ea"/>
                <a:cs typeface="+mn-cs"/>
              </a:rPr>
              <a:t>2006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1F9A91-070A-3B63-AED0-6DDB5D5AEC8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956560" y="2134089"/>
            <a:ext cx="1996440" cy="778652"/>
          </a:xfrm>
        </p:spPr>
        <p:txBody>
          <a:bodyPr/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Hope Commission Report produced; a new nonprofit created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action taken based on recommendations 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Leaders from government, education, business, and the community form Vision 2015, a plan to create world-class public education in Delaware.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8D8F92D-24FC-0F82-21D7-76C5771E57C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144284" y="1633405"/>
            <a:ext cx="1996440" cy="381190"/>
          </a:xfrm>
        </p:spPr>
        <p:txBody>
          <a:bodyPr/>
          <a:lstStyle/>
          <a:p>
            <a:r>
              <a:rPr lang="en-US" dirty="0"/>
              <a:t>2008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8662767-1E88-E033-FC5F-FD80D5F85FC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097780" y="2117729"/>
            <a:ext cx="1996440" cy="778652"/>
          </a:xfrm>
        </p:spPr>
        <p:txBody>
          <a:bodyPr/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Senator Margaret Rose Henry initiated the Wilmington Education Task Force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 action taken based on recommendations </a:t>
            </a:r>
          </a:p>
          <a:p>
            <a:endParaRPr lang="en-US" sz="1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1E4BBB-A734-15B0-0133-72BC080CE42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72349" y="1633405"/>
            <a:ext cx="1996440" cy="381190"/>
          </a:xfrm>
        </p:spPr>
        <p:txBody>
          <a:bodyPr/>
          <a:lstStyle/>
          <a:p>
            <a:r>
              <a:rPr lang="en-US" dirty="0"/>
              <a:t>2013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D73902D-79B8-BC07-DAF5-A307B0363C8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367867" y="2134089"/>
            <a:ext cx="1996440" cy="778652"/>
          </a:xfrm>
        </p:spPr>
        <p:txBody>
          <a:bodyPr/>
          <a:lstStyle/>
          <a:p>
            <a:r>
              <a:rPr lang="en-US" sz="1800" b="0" i="0" dirty="0">
                <a:effectLst/>
                <a:latin typeface="Times New Roman" panose="02020603050405020304" pitchFamily="18" charset="0"/>
              </a:rPr>
              <a:t>The Mayor's Youth, Education and Citizenship Strategic Planning Team is formed</a:t>
            </a:r>
          </a:p>
          <a:p>
            <a:r>
              <a:rPr lang="en-US" sz="1800" dirty="0">
                <a:latin typeface="Times New Roman" panose="02020603050405020304" pitchFamily="18" charset="0"/>
              </a:rPr>
              <a:t>N</a:t>
            </a:r>
            <a:r>
              <a:rPr lang="en-US" sz="1800" b="0" i="0" dirty="0">
                <a:effectLst/>
                <a:latin typeface="Times New Roman" panose="02020603050405020304" pitchFamily="18" charset="0"/>
              </a:rPr>
              <a:t>o offi</a:t>
            </a:r>
            <a:r>
              <a:rPr lang="en-US" sz="1800" dirty="0">
                <a:latin typeface="Times New Roman" panose="02020603050405020304" pitchFamily="18" charset="0"/>
              </a:rPr>
              <a:t>cial </a:t>
            </a:r>
            <a:r>
              <a:rPr lang="en-US" sz="1800" b="0" i="0" dirty="0">
                <a:effectLst/>
                <a:latin typeface="Times New Roman" panose="02020603050405020304" pitchFamily="18" charset="0"/>
              </a:rPr>
              <a:t>report released</a:t>
            </a:r>
            <a:endParaRPr lang="en-US" sz="145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EF2E38F1-4F15-2428-9082-EF19D7B61BD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600415" y="1633405"/>
            <a:ext cx="1996440" cy="381190"/>
          </a:xfrm>
        </p:spPr>
        <p:txBody>
          <a:bodyPr/>
          <a:lstStyle/>
          <a:p>
            <a:r>
              <a:rPr lang="en-US" dirty="0"/>
              <a:t>2014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88BC0D8-159C-898D-B9EF-770867ADE35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600414" y="2117729"/>
            <a:ext cx="2107041" cy="778652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Governor Markell establishes the Wilmington Education Advisory Committee (WEAC)</a:t>
            </a:r>
            <a:endParaRPr lang="en-US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0033CC"/>
                </a:solidFill>
                <a:latin typeface="Times New Roman"/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UCLA Civil Rights Project Report</a:t>
            </a:r>
            <a:r>
              <a:rPr lang="en-US" sz="1800" b="0" dirty="0">
                <a:effectLst/>
                <a:latin typeface="Times New Roman"/>
                <a:cs typeface="Times New Roman"/>
              </a:rPr>
              <a:t> </a:t>
            </a:r>
            <a:r>
              <a:rPr lang="en-US" sz="1800" dirty="0">
                <a:latin typeface="Times New Roman"/>
                <a:cs typeface="Times New Roman"/>
              </a:rPr>
              <a:t>finds</a:t>
            </a:r>
            <a:r>
              <a:rPr lang="en-US" sz="1800" b="0" i="0" dirty="0">
                <a:effectLst/>
                <a:latin typeface="Times New Roman"/>
                <a:cs typeface="Times New Roman"/>
              </a:rPr>
              <a:t> that </a:t>
            </a:r>
            <a:r>
              <a:rPr lang="en-US" sz="1800" b="1" i="0" dirty="0">
                <a:effectLst/>
                <a:latin typeface="Times New Roman"/>
                <a:cs typeface="Times New Roman"/>
              </a:rPr>
              <a:t>more students are attending schools made up of mostly minority students than when Wilmington’s desegregation order was still in effect</a:t>
            </a:r>
            <a:r>
              <a:rPr lang="en-US" sz="1800" b="0" i="0" dirty="0">
                <a:effectLst/>
                <a:latin typeface="Times New Roman"/>
                <a:cs typeface="Times New Roman"/>
              </a:rPr>
              <a:t> </a:t>
            </a:r>
            <a:endParaRPr lang="en-US" sz="1800" i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29361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8E38421-809E-AEE7-6E5F-9FD70676B5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57875" y="1686944"/>
            <a:ext cx="1996440" cy="381190"/>
          </a:xfrm>
        </p:spPr>
        <p:txBody>
          <a:bodyPr/>
          <a:lstStyle/>
          <a:p>
            <a:r>
              <a:rPr lang="en-US" dirty="0"/>
              <a:t>2015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3F492-A096-BF51-21DA-20928D00DC1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87653" y="2163264"/>
            <a:ext cx="2761292" cy="2634345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 sz="1600" dirty="0">
                <a:latin typeface="Times New Roman"/>
                <a:cs typeface="Times New Roman"/>
              </a:rPr>
              <a:t>The Wilmington Education Improvement Commission (WEIC) was established by House Bill 148, based on recommendations from the Wilmington Education Advisory Committee (WEAC) report titled </a:t>
            </a:r>
            <a:r>
              <a:rPr lang="en-US" sz="1600" dirty="0">
                <a:solidFill>
                  <a:srgbClr val="0033CC"/>
                </a:solidFill>
                <a:latin typeface="Times New Roman"/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Strengthening Wilmington Education: An Action Agenda </a:t>
            </a:r>
            <a:endParaRPr lang="en-US" sz="1600" i="1">
              <a:solidFill>
                <a:srgbClr val="0033CC"/>
              </a:solidFill>
              <a:latin typeface="Times New Roman"/>
              <a:cs typeface="Times New Roman"/>
            </a:endParaRPr>
          </a:p>
          <a:p>
            <a:r>
              <a:rPr lang="en-US" sz="1600" dirty="0">
                <a:latin typeface="Times New Roman"/>
                <a:cs typeface="Times New Roman"/>
              </a:rPr>
              <a:t>Governor Markell signed </a:t>
            </a:r>
            <a:r>
              <a:rPr lang="en-US" sz="1600" dirty="0">
                <a:solidFill>
                  <a:srgbClr val="0033CC"/>
                </a:solidFill>
                <a:latin typeface="Times New Roman"/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Senate</a:t>
            </a:r>
            <a:r>
              <a:rPr lang="en-US" sz="1600" dirty="0">
                <a:solidFill>
                  <a:srgbClr val="0033CC"/>
                </a:solidFill>
                <a:latin typeface="Times New Roman"/>
                <a:cs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Bill 122</a:t>
            </a:r>
            <a:r>
              <a:rPr lang="en-US" sz="1600" dirty="0">
                <a:solidFill>
                  <a:srgbClr val="0033CC"/>
                </a:solidFill>
                <a:latin typeface="Times New Roman"/>
                <a:cs typeface="Times New Roman"/>
              </a:rPr>
              <a:t> </a:t>
            </a:r>
            <a:r>
              <a:rPr lang="en-US" sz="1600" b="1" dirty="0">
                <a:latin typeface="Times New Roman"/>
                <a:cs typeface="Times New Roman"/>
              </a:rPr>
              <a:t>authorizing the State Board to adjust the boundaries of northern New Castle County school districts in accordance with the final WEAC report. </a:t>
            </a:r>
          </a:p>
          <a:p>
            <a:r>
              <a:rPr lang="en-US" sz="1600" dirty="0">
                <a:latin typeface="Times New Roman"/>
                <a:cs typeface="Times New Roman"/>
              </a:rPr>
              <a:t>WEIC presents plan to the State Board 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1A5D41-FAC5-8651-7391-31614E8BFA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06717" y="1686944"/>
            <a:ext cx="1996440" cy="381190"/>
          </a:xfrm>
        </p:spPr>
        <p:txBody>
          <a:bodyPr/>
          <a:lstStyle/>
          <a:p>
            <a:r>
              <a:rPr lang="en-US" dirty="0"/>
              <a:t>2017-2018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6C1AFF-9303-5782-2973-641DAD8FD43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046208" y="2163264"/>
            <a:ext cx="1996440" cy="778652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  <a:cs typeface="Times New Roman"/>
              </a:rPr>
              <a:t>WEIC evaluated Wilmington’s educational structure culminating in a </a:t>
            </a:r>
            <a:r>
              <a:rPr lang="en-US" sz="1600" dirty="0">
                <a:solidFill>
                  <a:prstClr val="white"/>
                </a:solidFill>
                <a:latin typeface="Times New Roman"/>
                <a:cs typeface="Times New Roman"/>
              </a:rPr>
              <a:t>report titled </a:t>
            </a:r>
            <a:r>
              <a:rPr lang="en-US" sz="1600" dirty="0">
                <a:solidFill>
                  <a:srgbClr val="0033CC"/>
                </a:solidFill>
                <a:latin typeface="Times New Roman"/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Redistricting in the City of Wilmington and New Castle County: A Transition, Resource, and Implementation Plan</a:t>
            </a:r>
            <a:r>
              <a:rPr lang="en-US" sz="1600" i="1" dirty="0">
                <a:solidFill>
                  <a:srgbClr val="0033CC"/>
                </a:solidFill>
                <a:latin typeface="Times New Roman"/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600" dirty="0">
                <a:solidFill>
                  <a:prstClr val="white"/>
                </a:solidFill>
                <a:latin typeface="Times New Roman"/>
                <a:cs typeface="Times New Roman"/>
              </a:rPr>
              <a:t>which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  <a:cs typeface="Times New Roman"/>
              </a:rPr>
              <a:t> studied the logistics and fiscal impacts of the WEAC redistricting plan </a:t>
            </a:r>
            <a:endParaRPr lang="en-US">
              <a:solidFill>
                <a:prstClr val="white"/>
              </a:solidFill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D67AA22-C505-6E5B-7A59-BE6026F289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203325" y="1686944"/>
            <a:ext cx="1996440" cy="381190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 dirty="0"/>
              <a:t>2018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C0A5F0F-EB75-491D-A712-B2EE424428C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214467" y="2163264"/>
            <a:ext cx="1996440" cy="2239899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 sz="1600" dirty="0">
                <a:solidFill>
                  <a:srgbClr val="0033CC"/>
                </a:solidFill>
                <a:latin typeface="Times New Roman"/>
                <a:ea typeface="+mn-lt"/>
                <a:cs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Delawareans for Educational Opportunity vs Carney</a:t>
            </a:r>
            <a:r>
              <a:rPr lang="en-US" sz="1600" i="1" dirty="0">
                <a:solidFill>
                  <a:srgbClr val="0033CC"/>
                </a:solidFill>
                <a:latin typeface="Times New Roman"/>
                <a:ea typeface="+mn-lt"/>
                <a:cs typeface="+mn-lt"/>
              </a:rPr>
              <a:t> </a:t>
            </a:r>
            <a:r>
              <a:rPr lang="en-US" sz="1600" dirty="0">
                <a:latin typeface="Times New Roman"/>
                <a:ea typeface="+mn-lt"/>
                <a:cs typeface="Times New Roman"/>
              </a:rPr>
              <a:t>accused</a:t>
            </a:r>
            <a:r>
              <a:rPr lang="en-US" sz="1600" dirty="0">
                <a:latin typeface="Times New Roman"/>
                <a:cs typeface="Times New Roman"/>
              </a:rPr>
              <a:t> the state of contributing to inequities faced by low-income students, students with disabilities, and English language learners </a:t>
            </a:r>
            <a:endParaRPr lang="en-US" sz="1600" i="1" dirty="0">
              <a:solidFill>
                <a:srgbClr val="0033CC"/>
              </a:solidFill>
              <a:latin typeface="Times New Roman"/>
              <a:cs typeface="Times New Roman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F901FDA-AE27-B265-B010-A3274503765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321720" y="2307710"/>
            <a:ext cx="1996440" cy="778652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 sz="1600" dirty="0">
                <a:latin typeface="Times New Roman"/>
                <a:cs typeface="Times New Roman"/>
              </a:rPr>
              <a:t>  </a:t>
            </a:r>
            <a:endParaRPr lang="en-US"/>
          </a:p>
          <a:p>
            <a:r>
              <a:rPr lang="en-US" b="1" dirty="0"/>
              <a:t>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78147CE-05D0-64AE-B472-0C7D8803ACE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609963" y="1686944"/>
            <a:ext cx="1996440" cy="381190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 sz="2300" dirty="0"/>
              <a:t>2020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B6DEF79-7750-76DD-E935-E8D3A6BC126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609963" y="2163264"/>
            <a:ext cx="2265381" cy="778652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 sz="1600" i="1" dirty="0">
                <a:latin typeface="Times New Roman"/>
                <a:cs typeface="Times New Roman"/>
              </a:rPr>
              <a:t>Delawareans for Educational Opportunity vs Carney</a:t>
            </a:r>
            <a:r>
              <a:rPr lang="en-US" sz="1600" b="1" dirty="0">
                <a:latin typeface="Times New Roman"/>
                <a:cs typeface="Times New Roman"/>
              </a:rPr>
              <a:t> </a:t>
            </a:r>
            <a:r>
              <a:rPr lang="en-US" sz="1600" dirty="0">
                <a:solidFill>
                  <a:srgbClr val="0033CC"/>
                </a:solidFill>
                <a:latin typeface="Times New Roman"/>
                <a:ea typeface="+mn-lt"/>
                <a:cs typeface="+mn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settled</a:t>
            </a:r>
            <a:r>
              <a:rPr lang="en-US" sz="1600" i="1" dirty="0">
                <a:solidFill>
                  <a:srgbClr val="0033CC"/>
                </a:solidFill>
                <a:latin typeface="Times New Roman"/>
                <a:ea typeface="+mn-lt"/>
                <a:cs typeface="+mn-lt"/>
              </a:rPr>
              <a:t> </a:t>
            </a:r>
            <a:r>
              <a:rPr lang="en-US" sz="1600" i="1" dirty="0">
                <a:latin typeface="Times New Roman"/>
                <a:ea typeface="+mn-lt"/>
                <a:cs typeface="+mn-lt"/>
              </a:rPr>
              <a:t>negotiating: </a:t>
            </a:r>
            <a:endParaRPr lang="en-US" sz="1600" i="1" dirty="0">
              <a:latin typeface="Times New Roman"/>
              <a:cs typeface="Times New Roman"/>
            </a:endParaRPr>
          </a:p>
          <a:p>
            <a:r>
              <a:rPr lang="en-US" sz="1600" dirty="0">
                <a:latin typeface="Times New Roman"/>
                <a:ea typeface="+mn-lt"/>
                <a:cs typeface="+mn-lt"/>
              </a:rPr>
              <a:t>Over $60 million in Opportunity Funding for schools serving English language learners and low-income students</a:t>
            </a:r>
            <a:endParaRPr lang="en-US" sz="1600">
              <a:solidFill>
                <a:srgbClr val="FFFFFF"/>
              </a:solidFill>
              <a:latin typeface="Times New Roman"/>
              <a:ea typeface="+mn-lt"/>
              <a:cs typeface="+mn-lt"/>
            </a:endParaRPr>
          </a:p>
          <a:p>
            <a:r>
              <a:rPr lang="en-US" sz="1600" dirty="0">
                <a:latin typeface="Times New Roman"/>
                <a:ea typeface="+mn-lt"/>
                <a:cs typeface="+mn-lt"/>
              </a:rPr>
              <a:t>A new ombudsperson program that will assist families with issues related to unfair discipline and unequal access to programs</a:t>
            </a:r>
            <a:endParaRPr lang="en-US" sz="1600" dirty="0">
              <a:latin typeface="Times New Roman"/>
            </a:endParaRPr>
          </a:p>
          <a:p>
            <a:endParaRPr lang="en-US" sz="1600" i="1" dirty="0">
              <a:latin typeface="Times New Roman"/>
              <a:cs typeface="Times New Roman"/>
            </a:endParaRPr>
          </a:p>
          <a:p>
            <a:endParaRPr lang="en-US" sz="1600" i="1" dirty="0">
              <a:latin typeface="Times New Roman"/>
              <a:cs typeface="Times New Roman"/>
            </a:endParaRPr>
          </a:p>
          <a:p>
            <a:endParaRPr lang="en-US" sz="1600" i="1" dirty="0">
              <a:latin typeface="Times New Roman"/>
              <a:cs typeface="Times New Roman"/>
            </a:endParaRPr>
          </a:p>
          <a:p>
            <a:endParaRPr lang="en-US" sz="1600" dirty="0">
              <a:latin typeface="Times New Roman"/>
              <a:cs typeface="Times New Roman"/>
            </a:endParaRPr>
          </a:p>
          <a:p>
            <a:endParaRPr lang="en-US" sz="1600" i="1" dirty="0">
              <a:latin typeface="Times New Roman"/>
              <a:cs typeface="Times New Roman"/>
            </a:endParaRPr>
          </a:p>
          <a:p>
            <a:endParaRPr lang="en-US" sz="1700" b="1" dirty="0">
              <a:latin typeface="Times New Roman"/>
              <a:cs typeface="Times New Roman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345CD4-26C9-C1D7-ABAC-1B22957BE701}"/>
              </a:ext>
            </a:extLst>
          </p:cNvPr>
          <p:cNvSpPr txBox="1"/>
          <p:nvPr/>
        </p:nvSpPr>
        <p:spPr>
          <a:xfrm>
            <a:off x="7324166" y="2070846"/>
            <a:ext cx="2151529" cy="239169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ts val="1800"/>
              </a:lnSpc>
            </a:pPr>
            <a:r>
              <a:rPr lang="en-US" sz="1600" dirty="0">
                <a:solidFill>
                  <a:srgbClr val="0033CC"/>
                </a:solidFill>
                <a:latin typeface="Times New Roman"/>
                <a:ea typeface="+mn-lt"/>
                <a:cs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Senate Bill 148 </a:t>
            </a:r>
            <a:endParaRPr lang="en-US" sz="1600" b="1" i="1">
              <a:solidFill>
                <a:srgbClr val="0033CC"/>
              </a:solidFill>
              <a:latin typeface="Times New Roman"/>
              <a:cs typeface="Times New Roman"/>
            </a:endParaRPr>
          </a:p>
          <a:p>
            <a:pPr>
              <a:lnSpc>
                <a:spcPts val="1800"/>
              </a:lnSpc>
            </a:pPr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establishes the </a:t>
            </a:r>
            <a:endParaRPr lang="en-US" sz="16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lnSpc>
                <a:spcPts val="1800"/>
              </a:lnSpc>
            </a:pPr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Redding Consortium for Educational Equity replacing WEIC ​</a:t>
            </a:r>
            <a:endParaRPr lang="en-US" sz="16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lnSpc>
                <a:spcPts val="1800"/>
              </a:lnSpc>
            </a:pPr>
            <a:endParaRPr lang="en-US" sz="16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lnSpc>
                <a:spcPts val="1800"/>
              </a:lnSpc>
            </a:pPr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Monitors educational progress of </a:t>
            </a:r>
            <a:endParaRPr lang="en-US" sz="16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lnSpc>
                <a:spcPts val="1800"/>
              </a:lnSpc>
            </a:pPr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Wilmington students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1527C7-76E9-E1B7-0223-00D0D6CDE13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85796" y="1685077"/>
            <a:ext cx="1996440" cy="381190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2913646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B0285A-C36D-C139-68CE-97C07E18827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5597" y="1622582"/>
            <a:ext cx="1996440" cy="381190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 dirty="0"/>
              <a:t>2020 cont.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EB0147-DDDB-C94D-058B-5DAA47C97FB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vert="horz" lIns="91440" tIns="0" rIns="91440" bIns="45720" rtlCol="0" anchor="t">
            <a:noAutofit/>
          </a:bodyPr>
          <a:lstStyle/>
          <a:p>
            <a:endParaRPr lang="en-US" sz="17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en-US" sz="18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0E9DA2-B8C9-EBF3-558F-106C9F5A604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vert="horz" lIns="91440" tIns="0" rIns="91440" bIns="45720" rtlCol="0" anchor="t">
            <a:no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2E5B3B-C70C-6C1F-FD18-936BBA49C55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956559" y="2319024"/>
            <a:ext cx="2098325" cy="778652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 sz="1900" dirty="0">
                <a:latin typeface="Times New Roman"/>
                <a:cs typeface="Times New Roman"/>
              </a:rPr>
              <a:t> </a:t>
            </a:r>
            <a:r>
              <a:rPr lang="en-US" sz="1900" dirty="0">
                <a:solidFill>
                  <a:srgbClr val="000000"/>
                </a:solidFill>
                <a:latin typeface="Times New Roman"/>
                <a:cs typeface="Times New Roman"/>
              </a:rPr>
              <a:t> 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C32D879-0844-6102-06CF-164E30C9FDC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139140" y="1622325"/>
            <a:ext cx="1996440" cy="381190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 dirty="0"/>
              <a:t>2023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B374322-D2FA-CCF6-2A5B-00895710E57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 vert="horz" lIns="91440" tIns="0" rIns="91440" bIns="45720" rtlCol="0" anchor="t">
            <a:noAutofit/>
          </a:bodyPr>
          <a:lstStyle/>
          <a:p>
            <a:endParaRPr lang="en-US" sz="19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A65840-F275-49AC-76B8-F5E763F145B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403726" y="1622325"/>
            <a:ext cx="1996440" cy="381190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 dirty="0"/>
              <a:t>2024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52B8FB-BD6F-D285-AA4C-5AE9F7BA23A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402403" y="2162626"/>
            <a:ext cx="2104015" cy="4427287"/>
          </a:xfrm>
        </p:spPr>
        <p:txBody>
          <a:bodyPr vert="horz" lIns="91440" tIns="0" rIns="91440" bIns="45720" rtlCol="0" anchor="t">
            <a:noAutofit/>
          </a:bodyPr>
          <a:lstStyle/>
          <a:p>
            <a:r>
              <a:rPr lang="en-US" sz="1600" dirty="0">
                <a:latin typeface="Times New Roman"/>
                <a:cs typeface="Times New Roman"/>
              </a:rPr>
              <a:t>Wilmington’s </a:t>
            </a:r>
            <a:r>
              <a:rPr lang="en-US" sz="1600" b="1" dirty="0">
                <a:latin typeface="Times New Roman"/>
                <a:cs typeface="Times New Roman"/>
              </a:rPr>
              <a:t>first new school in nearly 50 years is opened: Maurice Pritchett Sr. Academy,</a:t>
            </a:r>
            <a:r>
              <a:rPr lang="en-US" sz="1600" dirty="0">
                <a:latin typeface="Times New Roman"/>
                <a:cs typeface="Times New Roman"/>
              </a:rPr>
              <a:t> serving  students in grades 1-8, </a:t>
            </a:r>
            <a:r>
              <a:rPr lang="en-US" sz="1600" b="1" dirty="0">
                <a:latin typeface="Times New Roman"/>
                <a:cs typeface="Times New Roman"/>
              </a:rPr>
              <a:t>replacing Bancroft Elementary School</a:t>
            </a:r>
            <a:r>
              <a:rPr lang="en-US" sz="1600" dirty="0">
                <a:latin typeface="Times New Roman"/>
                <a:cs typeface="Times New Roman"/>
              </a:rPr>
              <a:t> in the East Side of Wilmington </a:t>
            </a:r>
          </a:p>
          <a:p>
            <a:r>
              <a:rPr lang="en-US" sz="1600" dirty="0">
                <a:latin typeface="Times New Roman"/>
                <a:cs typeface="Times New Roman"/>
              </a:rPr>
              <a:t>Redding Consortium </a:t>
            </a:r>
            <a:r>
              <a:rPr lang="en-US" sz="1600" dirty="0">
                <a:solidFill>
                  <a:srgbClr val="0033CC"/>
                </a:solidFill>
                <a:latin typeface="Times New Roman"/>
                <a:cs typeface="Times New 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proposal</a:t>
            </a:r>
            <a:r>
              <a:rPr lang="en-US" sz="1600" dirty="0">
                <a:latin typeface="Times New Roman"/>
                <a:cs typeface="Times New Roman"/>
              </a:rPr>
              <a:t> to withdraw Christiana School District from Wilmington</a:t>
            </a:r>
            <a:endParaRPr lang="en-US" sz="1600" dirty="0">
              <a:latin typeface="Times New Roman"/>
            </a:endParaRPr>
          </a:p>
          <a:p>
            <a:endParaRPr lang="en-US" sz="1800" dirty="0">
              <a:latin typeface="Times New Roman"/>
              <a:cs typeface="Times New Roman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31FF47F-557C-665B-FE71-3AD54C9A03DA}"/>
              </a:ext>
            </a:extLst>
          </p:cNvPr>
          <p:cNvSpPr txBox="1"/>
          <p:nvPr/>
        </p:nvSpPr>
        <p:spPr>
          <a:xfrm>
            <a:off x="9547412" y="1577788"/>
            <a:ext cx="2743200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b="1" cap="all" dirty="0">
                <a:solidFill>
                  <a:schemeClr val="bg1"/>
                </a:solidFill>
                <a:latin typeface="Aptos Display"/>
              </a:rPr>
              <a:t>Present day</a:t>
            </a:r>
            <a:endParaRPr lang="en-US" sz="2200" b="1" dirty="0">
              <a:solidFill>
                <a:schemeClr val="bg1"/>
              </a:solidFill>
              <a:latin typeface="Aptos Display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63BC954-21F3-D326-7854-0D35AB420960}"/>
              </a:ext>
            </a:extLst>
          </p:cNvPr>
          <p:cNvSpPr txBox="1"/>
          <p:nvPr/>
        </p:nvSpPr>
        <p:spPr>
          <a:xfrm>
            <a:off x="9547412" y="2088776"/>
            <a:ext cx="2286000" cy="43088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Wilmington students </a:t>
            </a:r>
          </a:p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are bused between </a:t>
            </a:r>
          </a:p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Brandywine, Colonial, Red Clay, and </a:t>
            </a:r>
          </a:p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Christiana School </a:t>
            </a:r>
          </a:p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districts depending on </a:t>
            </a:r>
          </a:p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where they live in the City</a:t>
            </a:r>
          </a:p>
          <a:p>
            <a:endParaRPr lang="en-US" sz="1600" dirty="0">
              <a:latin typeface="Times New Roman"/>
              <a:cs typeface="Times New Roman"/>
            </a:endParaRPr>
          </a:p>
          <a:p>
            <a:r>
              <a:rPr lang="en-US" sz="1600" dirty="0">
                <a:solidFill>
                  <a:srgbClr val="FFFFFF"/>
                </a:solidFill>
                <a:latin typeface="Times New Roman"/>
                <a:cs typeface="Times New Roman"/>
              </a:rPr>
              <a:t>Concerns have been </a:t>
            </a:r>
            <a:endParaRPr lang="en-US" sz="160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US" sz="1600" dirty="0">
                <a:solidFill>
                  <a:srgbClr val="FFFFFF"/>
                </a:solidFill>
                <a:latin typeface="Times New Roman"/>
                <a:cs typeface="Times New Roman"/>
              </a:rPr>
              <a:t>raised that </a:t>
            </a:r>
            <a:endParaRPr lang="en-US" sz="160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US" sz="1600" dirty="0">
                <a:solidFill>
                  <a:srgbClr val="FFFFFF"/>
                </a:solidFill>
                <a:latin typeface="Times New Roman"/>
                <a:cs typeface="Times New Roman"/>
              </a:rPr>
              <a:t>re-segregation, with </a:t>
            </a:r>
            <a:endParaRPr lang="en-US" sz="160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US" sz="1600" dirty="0">
                <a:solidFill>
                  <a:srgbClr val="FFFFFF"/>
                </a:solidFill>
                <a:latin typeface="Times New Roman"/>
                <a:cs typeface="Times New Roman"/>
              </a:rPr>
              <a:t>persisting racial </a:t>
            </a:r>
            <a:endParaRPr lang="en-US" sz="160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US" sz="1600" dirty="0">
                <a:solidFill>
                  <a:srgbClr val="FFFFFF"/>
                </a:solidFill>
                <a:latin typeface="Times New Roman"/>
                <a:cs typeface="Times New Roman"/>
              </a:rPr>
              <a:t>imbalances and </a:t>
            </a:r>
            <a:endParaRPr lang="en-US" sz="160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US" sz="1600" dirty="0">
                <a:solidFill>
                  <a:srgbClr val="FFFFFF"/>
                </a:solidFill>
                <a:latin typeface="Times New Roman"/>
                <a:cs typeface="Times New Roman"/>
              </a:rPr>
              <a:t>underperforming </a:t>
            </a:r>
            <a:endParaRPr lang="en-US" sz="160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US" sz="1600" dirty="0">
                <a:solidFill>
                  <a:srgbClr val="FFFFFF"/>
                </a:solidFill>
                <a:latin typeface="Times New Roman"/>
                <a:cs typeface="Times New Roman"/>
              </a:rPr>
              <a:t>schools, is occurring</a:t>
            </a:r>
            <a:endParaRPr lang="en-US" sz="1600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A43D8F1-2AE4-86FA-EA26-ACD629CD25CC}"/>
              </a:ext>
            </a:extLst>
          </p:cNvPr>
          <p:cNvSpPr txBox="1"/>
          <p:nvPr/>
        </p:nvSpPr>
        <p:spPr>
          <a:xfrm>
            <a:off x="5136776" y="2088776"/>
            <a:ext cx="2205318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American Institutes </a:t>
            </a:r>
            <a:endParaRPr lang="en-US"/>
          </a:p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for Research </a:t>
            </a:r>
          </a:p>
          <a:p>
            <a:r>
              <a:rPr lang="en-US" sz="1600" b="1" dirty="0">
                <a:solidFill>
                  <a:schemeClr val="bg1"/>
                </a:solidFill>
                <a:latin typeface="Times New Roman"/>
                <a:cs typeface="Times New Roman"/>
              </a:rPr>
              <a:t>recommends</a:t>
            </a:r>
          </a:p>
          <a:p>
            <a:r>
              <a:rPr lang="en-US" sz="1600" b="1" dirty="0">
                <a:solidFill>
                  <a:schemeClr val="bg1"/>
                </a:solidFill>
                <a:latin typeface="Times New Roman"/>
                <a:cs typeface="Times New Roman"/>
              </a:rPr>
              <a:t>Delaware use of a weighted </a:t>
            </a:r>
          </a:p>
          <a:p>
            <a:r>
              <a:rPr lang="en-US" sz="1600" b="1" dirty="0">
                <a:solidFill>
                  <a:schemeClr val="bg1"/>
                </a:solidFill>
                <a:latin typeface="Times New Roman"/>
                <a:cs typeface="Times New Roman"/>
              </a:rPr>
              <a:t>student funding</a:t>
            </a:r>
          </a:p>
          <a:p>
            <a:r>
              <a:rPr lang="en-US" sz="1600" b="1" dirty="0">
                <a:solidFill>
                  <a:schemeClr val="bg1"/>
                </a:solidFill>
                <a:latin typeface="Times New Roman"/>
                <a:cs typeface="Times New Roman"/>
              </a:rPr>
              <a:t>formula ​​</a:t>
            </a:r>
          </a:p>
          <a:p>
            <a:endParaRPr lang="en-US" sz="16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Uses student weights, especially for those not fluent in English or come from low-income families to </a:t>
            </a:r>
          </a:p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issue funds to district </a:t>
            </a:r>
            <a:endParaRPr lang="en-US" sz="1600" dirty="0">
              <a:solidFill>
                <a:schemeClr val="bg1"/>
              </a:solidFill>
              <a:latin typeface="Aptos" panose="02110004020202020204"/>
              <a:cs typeface="Times New Roman"/>
            </a:endParaRPr>
          </a:p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and charter schools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F3B1795-659D-B8AB-CF4F-59BB5D06147E}"/>
              </a:ext>
            </a:extLst>
          </p:cNvPr>
          <p:cNvSpPr txBox="1"/>
          <p:nvPr/>
        </p:nvSpPr>
        <p:spPr>
          <a:xfrm>
            <a:off x="2958353" y="1541931"/>
            <a:ext cx="1290918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b="1" cap="all" dirty="0">
                <a:solidFill>
                  <a:srgbClr val="FFFFFF"/>
                </a:solidFill>
                <a:latin typeface="Aptos Display"/>
              </a:rPr>
              <a:t>2022</a:t>
            </a:r>
            <a:endParaRPr lang="en-US" sz="22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290F945-81E2-1820-C8ED-7281CC50DEAB}"/>
              </a:ext>
            </a:extLst>
          </p:cNvPr>
          <p:cNvSpPr txBox="1"/>
          <p:nvPr/>
        </p:nvSpPr>
        <p:spPr>
          <a:xfrm>
            <a:off x="2949388" y="2088777"/>
            <a:ext cx="2097741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Governor Carney 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instituted the </a:t>
            </a:r>
          </a:p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Wilmington </a:t>
            </a:r>
          </a:p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Learning</a:t>
            </a:r>
          </a:p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Collaborative (WLC) ​​</a:t>
            </a:r>
          </a:p>
          <a:p>
            <a:endParaRPr lang="en-US" sz="16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Brings officials from Brandywine, Red </a:t>
            </a:r>
          </a:p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Clay, and Christiana school districts </a:t>
            </a:r>
          </a:p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together to improve </a:t>
            </a:r>
          </a:p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educational 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outcomes for </a:t>
            </a:r>
          </a:p>
          <a:p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students in the City of Wilmington</a:t>
            </a:r>
            <a:endParaRPr lang="en-US" sz="160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E13C72-730A-F9A5-EB9A-C3A6435E9933}"/>
              </a:ext>
            </a:extLst>
          </p:cNvPr>
          <p:cNvSpPr txBox="1"/>
          <p:nvPr/>
        </p:nvSpPr>
        <p:spPr>
          <a:xfrm>
            <a:off x="466166" y="2088777"/>
            <a:ext cx="2286000" cy="51743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ts val="1800"/>
              </a:lnSpc>
            </a:pPr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School districts seeking voter approval for construction or renovations must include an equity statement explaining how the project impacts the fair distribution of facilities​</a:t>
            </a:r>
          </a:p>
          <a:p>
            <a:pPr>
              <a:lnSpc>
                <a:spcPts val="1800"/>
              </a:lnSpc>
            </a:pPr>
            <a:endParaRPr lang="en-US" sz="16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lnSpc>
                <a:spcPts val="1800"/>
              </a:lnSpc>
            </a:pPr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By January 2024, the State will hire an independent group to review the public school finance system, focusing on funding levels, revenue collection, equity, and efficiency</a:t>
            </a:r>
          </a:p>
          <a:p>
            <a:pPr>
              <a:lnSpc>
                <a:spcPts val="1800"/>
              </a:lnSpc>
            </a:pPr>
            <a:r>
              <a:rPr lang="en-US" dirty="0"/>
              <a:t>​</a:t>
            </a:r>
          </a:p>
          <a:p>
            <a:pPr>
              <a:lnSpc>
                <a:spcPts val="1800"/>
              </a:lnSpc>
            </a:pPr>
            <a:r>
              <a:rPr lang="en-US" dirty="0"/>
              <a:t>​</a:t>
            </a:r>
            <a:br>
              <a:rPr lang="en-US" dirty="0"/>
            </a:br>
            <a:r>
              <a:rPr lang="en-US" dirty="0"/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329013573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TM16411243">
      <a:dk1>
        <a:srgbClr val="000000"/>
      </a:dk1>
      <a:lt1>
        <a:srgbClr val="FFFFFF"/>
      </a:lt1>
      <a:dk2>
        <a:srgbClr val="2B2E42"/>
      </a:dk2>
      <a:lt2>
        <a:srgbClr val="E7E6E6"/>
      </a:lt2>
      <a:accent1>
        <a:srgbClr val="F4CE2F"/>
      </a:accent1>
      <a:accent2>
        <a:srgbClr val="D23958"/>
      </a:accent2>
      <a:accent3>
        <a:srgbClr val="F58020"/>
      </a:accent3>
      <a:accent4>
        <a:srgbClr val="009AD5"/>
      </a:accent4>
      <a:accent5>
        <a:srgbClr val="0479CE"/>
      </a:accent5>
      <a:accent6>
        <a:srgbClr val="25C29C"/>
      </a:accent6>
      <a:hlink>
        <a:srgbClr val="0563C1"/>
      </a:hlink>
      <a:folHlink>
        <a:srgbClr val="954F72"/>
      </a:folHlink>
    </a:clrScheme>
    <a:fontScheme name="Custom 70">
      <a:majorFont>
        <a:latin typeface="Avenir Next LT Pro Demi"/>
        <a:ea typeface=""/>
        <a:cs typeface=""/>
      </a:majorFont>
      <a:minorFont>
        <a:latin typeface="Avenir Next LT Pro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16411243_Win32_SL_v4" id="{5E1028BC-039D-4A85-8182-5BC71B8BBFDB}" vid="{8FC0B532-47E6-48BF-A500-9A0D2EC438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7980c1d-fb52-4c70-bc46-a0c68777cc6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CAF5637896F64C9A55D109A6B1529D" ma:contentTypeVersion="6" ma:contentTypeDescription="Create a new document." ma:contentTypeScope="" ma:versionID="3f6c4599a2ff0cf6a303f42ec01efa90">
  <xsd:schema xmlns:xsd="http://www.w3.org/2001/XMLSchema" xmlns:xs="http://www.w3.org/2001/XMLSchema" xmlns:p="http://schemas.microsoft.com/office/2006/metadata/properties" xmlns:ns3="57980c1d-fb52-4c70-bc46-a0c68777cc6f" targetNamespace="http://schemas.microsoft.com/office/2006/metadata/properties" ma:root="true" ma:fieldsID="7575f248b26d89cac33764158da2827f" ns3:_="">
    <xsd:import namespace="57980c1d-fb52-4c70-bc46-a0c68777cc6f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80c1d-fb52-4c70-bc46-a0c68777cc6f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ECE97D-60B5-4100-B9C3-EE555C5350E2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7980c1d-fb52-4c70-bc46-a0c68777cc6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3A6E12E-4FF7-4C88-95F6-114C47B19EE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225059-1BFE-4F4B-A0E3-387D5C3D26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980c1d-fb52-4c70-bc46-a0c68777cc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1028</Words>
  <Application>Microsoft Office PowerPoint</Application>
  <PresentationFormat>Widescreen</PresentationFormat>
  <Paragraphs>115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Custom</vt:lpstr>
      <vt:lpstr>Office Theme</vt:lpstr>
      <vt:lpstr>The City of Wilmington’s Educational Milestones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Alesa I. Goodall-Richardson</cp:lastModifiedBy>
  <cp:revision>748</cp:revision>
  <dcterms:created xsi:type="dcterms:W3CDTF">2024-10-23T14:09:11Z</dcterms:created>
  <dcterms:modified xsi:type="dcterms:W3CDTF">2024-10-25T19:09:45Z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0x0101005BCAF5637896F64C9A55D109A6B1529D</vt:lpwstr>
  </property>
</Properties>
</file>