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8288000" cy="10287000"/>
  <p:notesSz cx="6858000" cy="9144000"/>
  <p:embeddedFontLst>
    <p:embeddedFont>
      <p:font typeface="Century Gothic 1" panose="020B0702020202020204" charset="0"/>
      <p:regular r:id="rId34"/>
    </p:embeddedFont>
    <p:embeddedFont>
      <p:font typeface="Century Gothic 2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87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3" Type="http://schemas.openxmlformats.org/officeDocument/2006/relationships/image" Target="../media/image13.svg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5" Type="http://schemas.openxmlformats.org/officeDocument/2006/relationships/image" Target="../media/image3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svg"/><Relationship Id="rId3" Type="http://schemas.openxmlformats.org/officeDocument/2006/relationships/image" Target="../media/image15.svg"/><Relationship Id="rId7" Type="http://schemas.openxmlformats.org/officeDocument/2006/relationships/image" Target="../media/image70.svg"/><Relationship Id="rId12" Type="http://schemas.openxmlformats.org/officeDocument/2006/relationships/image" Target="../media/image7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4.svg"/><Relationship Id="rId5" Type="http://schemas.openxmlformats.org/officeDocument/2006/relationships/image" Target="../media/image68.sv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svg"/><Relationship Id="rId7" Type="http://schemas.openxmlformats.org/officeDocument/2006/relationships/image" Target="../media/image104.sv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svg"/><Relationship Id="rId4" Type="http://schemas.openxmlformats.org/officeDocument/2006/relationships/image" Target="../media/image10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sv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sv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svg"/><Relationship Id="rId4" Type="http://schemas.openxmlformats.org/officeDocument/2006/relationships/image" Target="../media/image10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5972" y="5972"/>
            <a:ext cx="7465538" cy="7453593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2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0023804" y="1028700"/>
            <a:ext cx="5679355" cy="3982648"/>
          </a:xfrm>
          <a:custGeom>
            <a:avLst/>
            <a:gdLst/>
            <a:ahLst/>
            <a:cxnLst/>
            <a:rect l="l" t="t" r="r" b="b"/>
            <a:pathLst>
              <a:path w="5679355" h="3982648">
                <a:moveTo>
                  <a:pt x="0" y="0"/>
                </a:moveTo>
                <a:lnTo>
                  <a:pt x="5679355" y="0"/>
                </a:lnTo>
                <a:lnTo>
                  <a:pt x="5679355" y="3982648"/>
                </a:lnTo>
                <a:lnTo>
                  <a:pt x="0" y="3982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042643" y="5307587"/>
            <a:ext cx="11962322" cy="2503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075"/>
              </a:lnSpc>
            </a:pPr>
            <a:r>
              <a:rPr lang="en-US" sz="7197" spc="215">
                <a:solidFill>
                  <a:srgbClr val="0C4C36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A COMMUNITY </a:t>
            </a:r>
          </a:p>
          <a:p>
            <a:pPr algn="r">
              <a:lnSpc>
                <a:spcPts val="10075"/>
              </a:lnSpc>
            </a:pPr>
            <a:r>
              <a:rPr lang="en-US" sz="7197" spc="215">
                <a:solidFill>
                  <a:srgbClr val="0C4C36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FREE OF HUNGER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26961"/>
            <a:ext cx="5212116" cy="10680917"/>
            <a:chOff x="0" y="0"/>
            <a:chExt cx="6949489" cy="14241222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6243244" cy="14241222"/>
            </a:xfrm>
            <a:prstGeom prst="rect">
              <a:avLst/>
            </a:prstGeom>
            <a:solidFill>
              <a:srgbClr val="0C4C36"/>
            </a:solid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4"/>
            <p:cNvGrpSpPr/>
            <p:nvPr/>
          </p:nvGrpSpPr>
          <p:grpSpPr>
            <a:xfrm rot="-8100000">
              <a:off x="5485111" y="6514733"/>
              <a:ext cx="1213699" cy="1211757"/>
              <a:chOff x="0" y="0"/>
              <a:chExt cx="6350000" cy="633984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C3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" name="Freeform 6"/>
          <p:cNvSpPr/>
          <p:nvPr/>
        </p:nvSpPr>
        <p:spPr>
          <a:xfrm>
            <a:off x="429067" y="5472131"/>
            <a:ext cx="2536058" cy="1699159"/>
          </a:xfrm>
          <a:custGeom>
            <a:avLst/>
            <a:gdLst/>
            <a:ahLst/>
            <a:cxnLst/>
            <a:rect l="l" t="t" r="r" b="b"/>
            <a:pathLst>
              <a:path w="2536058" h="1699159">
                <a:moveTo>
                  <a:pt x="0" y="0"/>
                </a:moveTo>
                <a:lnTo>
                  <a:pt x="2536058" y="0"/>
                </a:lnTo>
                <a:lnTo>
                  <a:pt x="2536058" y="1699158"/>
                </a:lnTo>
                <a:lnTo>
                  <a:pt x="0" y="16991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304780" y="898416"/>
            <a:ext cx="2036013" cy="2036013"/>
          </a:xfrm>
          <a:custGeom>
            <a:avLst/>
            <a:gdLst/>
            <a:ahLst/>
            <a:cxnLst/>
            <a:rect l="l" t="t" r="r" b="b"/>
            <a:pathLst>
              <a:path w="2036013" h="2036013">
                <a:moveTo>
                  <a:pt x="0" y="0"/>
                </a:moveTo>
                <a:lnTo>
                  <a:pt x="2036013" y="0"/>
                </a:lnTo>
                <a:lnTo>
                  <a:pt x="2036013" y="2036014"/>
                </a:lnTo>
                <a:lnTo>
                  <a:pt x="0" y="20360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334094" y="833562"/>
            <a:ext cx="1693201" cy="2165722"/>
          </a:xfrm>
          <a:custGeom>
            <a:avLst/>
            <a:gdLst/>
            <a:ahLst/>
            <a:cxnLst/>
            <a:rect l="l" t="t" r="r" b="b"/>
            <a:pathLst>
              <a:path w="1693201" h="2165722">
                <a:moveTo>
                  <a:pt x="0" y="0"/>
                </a:moveTo>
                <a:lnTo>
                  <a:pt x="1693201" y="0"/>
                </a:lnTo>
                <a:lnTo>
                  <a:pt x="1693201" y="2165722"/>
                </a:lnTo>
                <a:lnTo>
                  <a:pt x="0" y="21657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943018" y="833562"/>
            <a:ext cx="2372473" cy="2036013"/>
          </a:xfrm>
          <a:custGeom>
            <a:avLst/>
            <a:gdLst/>
            <a:ahLst/>
            <a:cxnLst/>
            <a:rect l="l" t="t" r="r" b="b"/>
            <a:pathLst>
              <a:path w="2372473" h="2036013">
                <a:moveTo>
                  <a:pt x="0" y="0"/>
                </a:moveTo>
                <a:lnTo>
                  <a:pt x="2372473" y="0"/>
                </a:lnTo>
                <a:lnTo>
                  <a:pt x="2372473" y="2036013"/>
                </a:lnTo>
                <a:lnTo>
                  <a:pt x="0" y="20360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337090" y="6062454"/>
            <a:ext cx="2286225" cy="1668944"/>
          </a:xfrm>
          <a:custGeom>
            <a:avLst/>
            <a:gdLst/>
            <a:ahLst/>
            <a:cxnLst/>
            <a:rect l="l" t="t" r="r" b="b"/>
            <a:pathLst>
              <a:path w="2286225" h="1668944">
                <a:moveTo>
                  <a:pt x="0" y="0"/>
                </a:moveTo>
                <a:lnTo>
                  <a:pt x="2286225" y="0"/>
                </a:lnTo>
                <a:lnTo>
                  <a:pt x="2286225" y="1668944"/>
                </a:lnTo>
                <a:lnTo>
                  <a:pt x="0" y="16689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936164" y="6062454"/>
            <a:ext cx="2512164" cy="2157321"/>
          </a:xfrm>
          <a:custGeom>
            <a:avLst/>
            <a:gdLst/>
            <a:ahLst/>
            <a:cxnLst/>
            <a:rect l="l" t="t" r="r" b="b"/>
            <a:pathLst>
              <a:path w="2512164" h="2157321">
                <a:moveTo>
                  <a:pt x="0" y="0"/>
                </a:moveTo>
                <a:lnTo>
                  <a:pt x="2512164" y="0"/>
                </a:lnTo>
                <a:lnTo>
                  <a:pt x="2512164" y="2157321"/>
                </a:lnTo>
                <a:lnTo>
                  <a:pt x="0" y="21573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967633" y="5555538"/>
            <a:ext cx="2884187" cy="1932405"/>
          </a:xfrm>
          <a:custGeom>
            <a:avLst/>
            <a:gdLst/>
            <a:ahLst/>
            <a:cxnLst/>
            <a:rect l="l" t="t" r="r" b="b"/>
            <a:pathLst>
              <a:path w="2884187" h="1932405">
                <a:moveTo>
                  <a:pt x="0" y="0"/>
                </a:moveTo>
                <a:lnTo>
                  <a:pt x="2884186" y="0"/>
                </a:lnTo>
                <a:lnTo>
                  <a:pt x="2884186" y="1932405"/>
                </a:lnTo>
                <a:lnTo>
                  <a:pt x="0" y="193240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429067" y="3336129"/>
            <a:ext cx="3840594" cy="2746984"/>
            <a:chOff x="0" y="0"/>
            <a:chExt cx="5120792" cy="3662645"/>
          </a:xfrm>
        </p:grpSpPr>
        <p:sp>
          <p:nvSpPr>
            <p:cNvPr id="14" name="TextBox 14"/>
            <p:cNvSpPr txBox="1"/>
            <p:nvPr/>
          </p:nvSpPr>
          <p:spPr>
            <a:xfrm>
              <a:off x="0" y="3211088"/>
              <a:ext cx="5120792" cy="4515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95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47625"/>
              <a:ext cx="5120792" cy="26588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99"/>
                </a:lnSpc>
              </a:pPr>
              <a:r>
                <a:rPr lang="en-US" sz="4726" spc="-47">
                  <a:solidFill>
                    <a:srgbClr val="FFFFFF"/>
                  </a:solidFill>
                  <a:latin typeface="Century Gothic 1"/>
                  <a:ea typeface="Century Gothic 1"/>
                  <a:cs typeface="Century Gothic 1"/>
                  <a:sym typeface="Century Gothic 1"/>
                </a:rPr>
                <a:t>HOW WE</a:t>
              </a:r>
            </a:p>
            <a:p>
              <a:pPr algn="l">
                <a:lnSpc>
                  <a:spcPts val="5199"/>
                </a:lnSpc>
              </a:pPr>
              <a:r>
                <a:rPr lang="en-US" sz="4726" spc="-47">
                  <a:solidFill>
                    <a:srgbClr val="FFFFFF"/>
                  </a:solidFill>
                  <a:latin typeface="Century Gothic 1"/>
                  <a:ea typeface="Century Gothic 1"/>
                  <a:cs typeface="Century Gothic 1"/>
                  <a:sym typeface="Century Gothic 1"/>
                </a:rPr>
                <a:t>DISTRIBUTE</a:t>
              </a:r>
            </a:p>
            <a:p>
              <a:pPr algn="l">
                <a:lnSpc>
                  <a:spcPts val="5199"/>
                </a:lnSpc>
              </a:pPr>
              <a:r>
                <a:rPr lang="en-US" sz="4726" spc="-47">
                  <a:solidFill>
                    <a:srgbClr val="FFFFFF"/>
                  </a:solidFill>
                  <a:latin typeface="Century Gothic 1"/>
                  <a:ea typeface="Century Gothic 1"/>
                  <a:cs typeface="Century Gothic 1"/>
                  <a:sym typeface="Century Gothic 1"/>
                </a:rPr>
                <a:t>FOOD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304780" y="3020910"/>
            <a:ext cx="2036013" cy="1768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0"/>
              </a:lnSpc>
            </a:pPr>
            <a:r>
              <a:rPr lang="en-US" sz="3364">
                <a:solidFill>
                  <a:srgbClr val="0C4C36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PARTNER</a:t>
            </a:r>
          </a:p>
          <a:p>
            <a:pPr algn="ctr">
              <a:lnSpc>
                <a:spcPts val="4710"/>
              </a:lnSpc>
            </a:pPr>
            <a:r>
              <a:rPr lang="en-US" sz="3364">
                <a:solidFill>
                  <a:srgbClr val="0C4C36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FOOD CLOSETS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936164" y="3180392"/>
            <a:ext cx="2489060" cy="1768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0"/>
              </a:lnSpc>
            </a:pPr>
            <a:r>
              <a:rPr lang="en-US" sz="3364">
                <a:solidFill>
                  <a:srgbClr val="0C4C36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WEEKEND BACKPACK PROGRAM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165196" y="3115538"/>
            <a:ext cx="2489060" cy="1768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0"/>
              </a:lnSpc>
            </a:pPr>
            <a:r>
              <a:rPr lang="en-US" sz="3364">
                <a:solidFill>
                  <a:srgbClr val="0C4C36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HEALTHY</a:t>
            </a:r>
          </a:p>
          <a:p>
            <a:pPr algn="ctr">
              <a:lnSpc>
                <a:spcPts val="4710"/>
              </a:lnSpc>
            </a:pPr>
            <a:r>
              <a:rPr lang="en-US" sz="3364">
                <a:solidFill>
                  <a:srgbClr val="0C4C36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PANTRY CENTERS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163519" y="7953099"/>
            <a:ext cx="2318535" cy="1768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0"/>
              </a:lnSpc>
            </a:pPr>
            <a:r>
              <a:rPr lang="en-US" sz="3364">
                <a:solidFill>
                  <a:srgbClr val="0C4C36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MOBILE PANTRY PROGRAM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129794" y="7953099"/>
            <a:ext cx="2318535" cy="1768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0"/>
              </a:lnSpc>
            </a:pPr>
            <a:r>
              <a:rPr lang="en-US" sz="3364">
                <a:solidFill>
                  <a:srgbClr val="0C4C36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HOME DELIVERY PROGRAM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533285" y="7953099"/>
            <a:ext cx="2318535" cy="1768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0"/>
              </a:lnSpc>
            </a:pPr>
            <a:r>
              <a:rPr lang="en-US" sz="3364">
                <a:solidFill>
                  <a:srgbClr val="0C4C36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SENIOR</a:t>
            </a:r>
          </a:p>
          <a:p>
            <a:pPr algn="ctr">
              <a:lnSpc>
                <a:spcPts val="4710"/>
              </a:lnSpc>
            </a:pPr>
            <a:r>
              <a:rPr lang="en-US" sz="3364">
                <a:solidFill>
                  <a:srgbClr val="0C4C36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NUTRITION PROGRAM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26961"/>
            <a:ext cx="5212116" cy="10680917"/>
            <a:chOff x="0" y="0"/>
            <a:chExt cx="6949489" cy="14241222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6243244" cy="14241222"/>
            </a:xfrm>
            <a:prstGeom prst="rect">
              <a:avLst/>
            </a:prstGeom>
            <a:solidFill>
              <a:srgbClr val="0C4C36"/>
            </a:solid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4"/>
            <p:cNvGrpSpPr/>
            <p:nvPr/>
          </p:nvGrpSpPr>
          <p:grpSpPr>
            <a:xfrm rot="-8100000">
              <a:off x="5485111" y="6514733"/>
              <a:ext cx="1213699" cy="1211757"/>
              <a:chOff x="0" y="0"/>
              <a:chExt cx="6350000" cy="633984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C3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6"/>
          <p:cNvGrpSpPr/>
          <p:nvPr/>
        </p:nvGrpSpPr>
        <p:grpSpPr>
          <a:xfrm>
            <a:off x="429067" y="3336129"/>
            <a:ext cx="3840594" cy="2746984"/>
            <a:chOff x="0" y="0"/>
            <a:chExt cx="5120792" cy="3662645"/>
          </a:xfrm>
        </p:grpSpPr>
        <p:sp>
          <p:nvSpPr>
            <p:cNvPr id="7" name="TextBox 7"/>
            <p:cNvSpPr txBox="1"/>
            <p:nvPr/>
          </p:nvSpPr>
          <p:spPr>
            <a:xfrm>
              <a:off x="0" y="3211088"/>
              <a:ext cx="5120792" cy="4515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95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7625"/>
              <a:ext cx="5120792" cy="26588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99"/>
                </a:lnSpc>
              </a:pPr>
              <a:r>
                <a:rPr lang="en-US" sz="4726" spc="-47">
                  <a:solidFill>
                    <a:srgbClr val="FFFFFF"/>
                  </a:solidFill>
                  <a:latin typeface="Century Gothic 1"/>
                  <a:ea typeface="Century Gothic 1"/>
                  <a:cs typeface="Century Gothic 1"/>
                  <a:sym typeface="Century Gothic 1"/>
                </a:rPr>
                <a:t>PARTNER</a:t>
              </a:r>
            </a:p>
            <a:p>
              <a:pPr algn="l">
                <a:lnSpc>
                  <a:spcPts val="5199"/>
                </a:lnSpc>
              </a:pPr>
              <a:r>
                <a:rPr lang="en-US" sz="4726" spc="-47">
                  <a:solidFill>
                    <a:srgbClr val="FFFFFF"/>
                  </a:solidFill>
                  <a:latin typeface="Century Gothic 1"/>
                  <a:ea typeface="Century Gothic 1"/>
                  <a:cs typeface="Century Gothic 1"/>
                  <a:sym typeface="Century Gothic 1"/>
                </a:rPr>
                <a:t>FOOD CLOSETS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429067" y="5695385"/>
            <a:ext cx="2036013" cy="2036013"/>
          </a:xfrm>
          <a:custGeom>
            <a:avLst/>
            <a:gdLst/>
            <a:ahLst/>
            <a:cxnLst/>
            <a:rect l="l" t="t" r="r" b="b"/>
            <a:pathLst>
              <a:path w="2036013" h="2036013">
                <a:moveTo>
                  <a:pt x="0" y="0"/>
                </a:moveTo>
                <a:lnTo>
                  <a:pt x="2036013" y="0"/>
                </a:lnTo>
                <a:lnTo>
                  <a:pt x="2036013" y="2036013"/>
                </a:lnTo>
                <a:lnTo>
                  <a:pt x="0" y="20360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339059" y="1333773"/>
            <a:ext cx="4501131" cy="3375848"/>
          </a:xfrm>
          <a:custGeom>
            <a:avLst/>
            <a:gdLst/>
            <a:ahLst/>
            <a:cxnLst/>
            <a:rect l="l" t="t" r="r" b="b"/>
            <a:pathLst>
              <a:path w="4501131" h="3375848">
                <a:moveTo>
                  <a:pt x="0" y="0"/>
                </a:moveTo>
                <a:lnTo>
                  <a:pt x="4501131" y="0"/>
                </a:lnTo>
                <a:lnTo>
                  <a:pt x="4501131" y="3375848"/>
                </a:lnTo>
                <a:lnTo>
                  <a:pt x="0" y="33758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295444" y="5695385"/>
            <a:ext cx="4544746" cy="3408560"/>
          </a:xfrm>
          <a:custGeom>
            <a:avLst/>
            <a:gdLst/>
            <a:ahLst/>
            <a:cxnLst/>
            <a:rect l="l" t="t" r="r" b="b"/>
            <a:pathLst>
              <a:path w="4544746" h="3408560">
                <a:moveTo>
                  <a:pt x="0" y="0"/>
                </a:moveTo>
                <a:lnTo>
                  <a:pt x="4544746" y="0"/>
                </a:lnTo>
                <a:lnTo>
                  <a:pt x="4544746" y="3408559"/>
                </a:lnTo>
                <a:lnTo>
                  <a:pt x="0" y="34085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5212116" y="628967"/>
            <a:ext cx="7159568" cy="10105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Provide food to close to 200 organizations throughout the state.</a:t>
            </a:r>
          </a:p>
          <a:p>
            <a:pPr algn="l">
              <a:lnSpc>
                <a:spcPts val="2100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Distributed more than 6 million pounds last year = 7.4 million meals  </a:t>
            </a:r>
          </a:p>
          <a:p>
            <a:pPr algn="l">
              <a:lnSpc>
                <a:spcPts val="2100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Partners include emergency food closets, shelters, soup kitchens, school pantries and more.</a:t>
            </a:r>
          </a:p>
          <a:p>
            <a:pPr marL="1468119" lvl="2" indent="-489373" algn="l">
              <a:lnSpc>
                <a:spcPts val="4759"/>
              </a:lnSpc>
              <a:buFont typeface="Arial"/>
              <a:buChar char="⚬"/>
            </a:pPr>
            <a:r>
              <a:rPr lang="en-US" sz="339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Some you may know:</a:t>
            </a:r>
          </a:p>
          <a:p>
            <a:pPr marL="2202178" lvl="3" indent="-550545" algn="l">
              <a:lnSpc>
                <a:spcPts val="4759"/>
              </a:lnSpc>
              <a:buFont typeface="Arial"/>
              <a:buChar char="￭"/>
            </a:pPr>
            <a:r>
              <a:rPr lang="en-US" sz="339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YWCA</a:t>
            </a:r>
          </a:p>
          <a:p>
            <a:pPr marL="2202178" lvl="3" indent="-550545" algn="l">
              <a:lnSpc>
                <a:spcPts val="4759"/>
              </a:lnSpc>
              <a:buFont typeface="Arial"/>
              <a:buChar char="￭"/>
            </a:pPr>
            <a:r>
              <a:rPr lang="en-US" sz="339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Ministry of Caring</a:t>
            </a:r>
          </a:p>
          <a:p>
            <a:pPr marL="2202178" lvl="3" indent="-550545" algn="l">
              <a:lnSpc>
                <a:spcPts val="4759"/>
              </a:lnSpc>
              <a:buFont typeface="Arial"/>
              <a:buChar char="￭"/>
            </a:pPr>
            <a:r>
              <a:rPr lang="en-US" sz="339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St. Patrick’s Center</a:t>
            </a:r>
          </a:p>
          <a:p>
            <a:pPr marL="2202178" lvl="3" indent="-550545" algn="l">
              <a:lnSpc>
                <a:spcPts val="4759"/>
              </a:lnSpc>
              <a:buFont typeface="Arial"/>
              <a:buChar char="￭"/>
            </a:pPr>
            <a:r>
              <a:rPr lang="en-US" sz="339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Salvation Army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26961"/>
            <a:ext cx="5212116" cy="10680917"/>
            <a:chOff x="0" y="0"/>
            <a:chExt cx="6949489" cy="14241222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6243244" cy="14241222"/>
            </a:xfrm>
            <a:prstGeom prst="rect">
              <a:avLst/>
            </a:prstGeom>
            <a:solidFill>
              <a:srgbClr val="0C4C36"/>
            </a:solid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4"/>
            <p:cNvGrpSpPr/>
            <p:nvPr/>
          </p:nvGrpSpPr>
          <p:grpSpPr>
            <a:xfrm rot="-8100000">
              <a:off x="5485111" y="6514733"/>
              <a:ext cx="1213699" cy="1211757"/>
              <a:chOff x="0" y="0"/>
              <a:chExt cx="6350000" cy="633984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C3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6"/>
          <p:cNvGrpSpPr/>
          <p:nvPr/>
        </p:nvGrpSpPr>
        <p:grpSpPr>
          <a:xfrm>
            <a:off x="429067" y="3664429"/>
            <a:ext cx="3840594" cy="2090384"/>
            <a:chOff x="0" y="0"/>
            <a:chExt cx="5120792" cy="2787178"/>
          </a:xfrm>
        </p:grpSpPr>
        <p:sp>
          <p:nvSpPr>
            <p:cNvPr id="7" name="TextBox 7"/>
            <p:cNvSpPr txBox="1"/>
            <p:nvPr/>
          </p:nvSpPr>
          <p:spPr>
            <a:xfrm>
              <a:off x="0" y="2335622"/>
              <a:ext cx="5120792" cy="4515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95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7625"/>
              <a:ext cx="5120792" cy="17833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99"/>
                </a:lnSpc>
              </a:pPr>
              <a:r>
                <a:rPr lang="en-US" sz="4726" spc="-47">
                  <a:solidFill>
                    <a:srgbClr val="FFFFFF"/>
                  </a:solidFill>
                  <a:latin typeface="Century Gothic 1"/>
                  <a:ea typeface="Century Gothic 1"/>
                  <a:cs typeface="Century Gothic 1"/>
                  <a:sym typeface="Century Gothic 1"/>
                </a:rPr>
                <a:t>BACKPACK</a:t>
              </a:r>
            </a:p>
            <a:p>
              <a:pPr algn="l">
                <a:lnSpc>
                  <a:spcPts val="5199"/>
                </a:lnSpc>
              </a:pPr>
              <a:r>
                <a:rPr lang="en-US" sz="4726" spc="-47">
                  <a:solidFill>
                    <a:srgbClr val="FFFFFF"/>
                  </a:solidFill>
                  <a:latin typeface="Century Gothic 1"/>
                  <a:ea typeface="Century Gothic 1"/>
                  <a:cs typeface="Century Gothic 1"/>
                  <a:sym typeface="Century Gothic 1"/>
                </a:rPr>
                <a:t>PROGRAM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212116" y="1231364"/>
            <a:ext cx="6834468" cy="8971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Weekend and holiday meals for kids when school is not in session.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Distributed on Fridays or the last day before a holiday.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Teacher or other school official discreetly places the bag in the child’s backpack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Distributed 302,483 meal kits through 197 schools/ daycares last year 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767968" y="5445859"/>
            <a:ext cx="2024696" cy="2589727"/>
          </a:xfrm>
          <a:custGeom>
            <a:avLst/>
            <a:gdLst/>
            <a:ahLst/>
            <a:cxnLst/>
            <a:rect l="l" t="t" r="r" b="b"/>
            <a:pathLst>
              <a:path w="2024696" h="2589727">
                <a:moveTo>
                  <a:pt x="0" y="0"/>
                </a:moveTo>
                <a:lnTo>
                  <a:pt x="2024696" y="0"/>
                </a:lnTo>
                <a:lnTo>
                  <a:pt x="2024696" y="2589727"/>
                </a:lnTo>
                <a:lnTo>
                  <a:pt x="0" y="25897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989560" y="2076215"/>
            <a:ext cx="4705924" cy="6274566"/>
          </a:xfrm>
          <a:custGeom>
            <a:avLst/>
            <a:gdLst/>
            <a:ahLst/>
            <a:cxnLst/>
            <a:rect l="l" t="t" r="r" b="b"/>
            <a:pathLst>
              <a:path w="4705924" h="6274566">
                <a:moveTo>
                  <a:pt x="0" y="0"/>
                </a:moveTo>
                <a:lnTo>
                  <a:pt x="4705924" y="0"/>
                </a:lnTo>
                <a:lnTo>
                  <a:pt x="4705924" y="6274565"/>
                </a:lnTo>
                <a:lnTo>
                  <a:pt x="0" y="62745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26961"/>
            <a:ext cx="5212116" cy="10680917"/>
            <a:chOff x="0" y="0"/>
            <a:chExt cx="6949489" cy="14241222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6243244" cy="14241222"/>
            </a:xfrm>
            <a:prstGeom prst="rect">
              <a:avLst/>
            </a:prstGeom>
            <a:solidFill>
              <a:srgbClr val="0C4C36"/>
            </a:solid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4"/>
            <p:cNvGrpSpPr/>
            <p:nvPr/>
          </p:nvGrpSpPr>
          <p:grpSpPr>
            <a:xfrm rot="-8100000">
              <a:off x="5485111" y="6514733"/>
              <a:ext cx="1213699" cy="1211757"/>
              <a:chOff x="0" y="0"/>
              <a:chExt cx="6350000" cy="633984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C3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6"/>
          <p:cNvGrpSpPr/>
          <p:nvPr/>
        </p:nvGrpSpPr>
        <p:grpSpPr>
          <a:xfrm>
            <a:off x="429067" y="3336129"/>
            <a:ext cx="3840594" cy="2746984"/>
            <a:chOff x="0" y="0"/>
            <a:chExt cx="5120792" cy="3662645"/>
          </a:xfrm>
        </p:grpSpPr>
        <p:sp>
          <p:nvSpPr>
            <p:cNvPr id="7" name="TextBox 7"/>
            <p:cNvSpPr txBox="1"/>
            <p:nvPr/>
          </p:nvSpPr>
          <p:spPr>
            <a:xfrm>
              <a:off x="0" y="3211088"/>
              <a:ext cx="5120792" cy="4515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95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7625"/>
              <a:ext cx="5120792" cy="26588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99"/>
                </a:lnSpc>
              </a:pPr>
              <a:r>
                <a:rPr lang="en-US" sz="4726" spc="-47">
                  <a:solidFill>
                    <a:srgbClr val="FFFFFF"/>
                  </a:solidFill>
                  <a:latin typeface="Century Gothic 1"/>
                  <a:ea typeface="Century Gothic 1"/>
                  <a:cs typeface="Century Gothic 1"/>
                  <a:sym typeface="Century Gothic 1"/>
                </a:rPr>
                <a:t>HEALTHY PANTRY CENTER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429067" y="6083113"/>
            <a:ext cx="2823597" cy="2423160"/>
          </a:xfrm>
          <a:custGeom>
            <a:avLst/>
            <a:gdLst/>
            <a:ahLst/>
            <a:cxnLst/>
            <a:rect l="l" t="t" r="r" b="b"/>
            <a:pathLst>
              <a:path w="2823597" h="2423160">
                <a:moveTo>
                  <a:pt x="0" y="0"/>
                </a:moveTo>
                <a:lnTo>
                  <a:pt x="2823597" y="0"/>
                </a:lnTo>
                <a:lnTo>
                  <a:pt x="2823597" y="2423160"/>
                </a:lnTo>
                <a:lnTo>
                  <a:pt x="0" y="2423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004442" y="3613548"/>
            <a:ext cx="4908193" cy="3681145"/>
          </a:xfrm>
          <a:custGeom>
            <a:avLst/>
            <a:gdLst/>
            <a:ahLst/>
            <a:cxnLst/>
            <a:rect l="l" t="t" r="r" b="b"/>
            <a:pathLst>
              <a:path w="4908193" h="3681145">
                <a:moveTo>
                  <a:pt x="0" y="0"/>
                </a:moveTo>
                <a:lnTo>
                  <a:pt x="4908193" y="0"/>
                </a:lnTo>
                <a:lnTo>
                  <a:pt x="4908193" y="3681145"/>
                </a:lnTo>
                <a:lnTo>
                  <a:pt x="0" y="36811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067227" y="981966"/>
            <a:ext cx="7389876" cy="6571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On-site food pantry at the Food Bank in Newark and Milford 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Choice food pantries 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Nonperishable items, meats, produce, dairy 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46,961 visitors last year 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26961"/>
            <a:ext cx="5212116" cy="10680917"/>
            <a:chOff x="0" y="0"/>
            <a:chExt cx="6949489" cy="14241222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6243244" cy="14241222"/>
            </a:xfrm>
            <a:prstGeom prst="rect">
              <a:avLst/>
            </a:prstGeom>
            <a:solidFill>
              <a:srgbClr val="0C4C36"/>
            </a:solid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4"/>
            <p:cNvGrpSpPr/>
            <p:nvPr/>
          </p:nvGrpSpPr>
          <p:grpSpPr>
            <a:xfrm rot="-8100000">
              <a:off x="5485111" y="6514733"/>
              <a:ext cx="1213699" cy="1211757"/>
              <a:chOff x="0" y="0"/>
              <a:chExt cx="6350000" cy="633984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C3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6"/>
          <p:cNvGrpSpPr/>
          <p:nvPr/>
        </p:nvGrpSpPr>
        <p:grpSpPr>
          <a:xfrm>
            <a:off x="429067" y="3664429"/>
            <a:ext cx="3840594" cy="2090384"/>
            <a:chOff x="0" y="0"/>
            <a:chExt cx="5120792" cy="2787178"/>
          </a:xfrm>
        </p:grpSpPr>
        <p:sp>
          <p:nvSpPr>
            <p:cNvPr id="7" name="TextBox 7"/>
            <p:cNvSpPr txBox="1"/>
            <p:nvPr/>
          </p:nvSpPr>
          <p:spPr>
            <a:xfrm>
              <a:off x="0" y="2335622"/>
              <a:ext cx="5120792" cy="4515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95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7625"/>
              <a:ext cx="5120792" cy="17833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99"/>
                </a:lnSpc>
              </a:pPr>
              <a:r>
                <a:rPr lang="en-US" sz="4726" spc="-47">
                  <a:solidFill>
                    <a:srgbClr val="FFFFFF"/>
                  </a:solidFill>
                  <a:latin typeface="Century Gothic 1"/>
                  <a:ea typeface="Century Gothic 1"/>
                  <a:cs typeface="Century Gothic 1"/>
                  <a:sym typeface="Century Gothic 1"/>
                </a:rPr>
                <a:t>MOBILE</a:t>
              </a:r>
            </a:p>
            <a:p>
              <a:pPr algn="l">
                <a:lnSpc>
                  <a:spcPts val="5199"/>
                </a:lnSpc>
              </a:pPr>
              <a:r>
                <a:rPr lang="en-US" sz="4726" spc="-47">
                  <a:solidFill>
                    <a:srgbClr val="FFFFFF"/>
                  </a:solidFill>
                  <a:latin typeface="Century Gothic 1"/>
                  <a:ea typeface="Century Gothic 1"/>
                  <a:cs typeface="Century Gothic 1"/>
                  <a:sym typeface="Century Gothic 1"/>
                </a:rPr>
                <a:t>PANTRY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429067" y="5625749"/>
            <a:ext cx="2598769" cy="1897102"/>
          </a:xfrm>
          <a:custGeom>
            <a:avLst/>
            <a:gdLst/>
            <a:ahLst/>
            <a:cxnLst/>
            <a:rect l="l" t="t" r="r" b="b"/>
            <a:pathLst>
              <a:path w="2598769" h="1897102">
                <a:moveTo>
                  <a:pt x="0" y="0"/>
                </a:moveTo>
                <a:lnTo>
                  <a:pt x="2598769" y="0"/>
                </a:lnTo>
                <a:lnTo>
                  <a:pt x="2598769" y="1897102"/>
                </a:lnTo>
                <a:lnTo>
                  <a:pt x="0" y="18971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305500" y="2553614"/>
            <a:ext cx="4698180" cy="3523635"/>
          </a:xfrm>
          <a:custGeom>
            <a:avLst/>
            <a:gdLst/>
            <a:ahLst/>
            <a:cxnLst/>
            <a:rect l="l" t="t" r="r" b="b"/>
            <a:pathLst>
              <a:path w="4698180" h="3523635">
                <a:moveTo>
                  <a:pt x="0" y="0"/>
                </a:moveTo>
                <a:lnTo>
                  <a:pt x="4698179" y="0"/>
                </a:lnTo>
                <a:lnTo>
                  <a:pt x="4698179" y="3523635"/>
                </a:lnTo>
                <a:lnTo>
                  <a:pt x="0" y="35236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068494" y="340168"/>
            <a:ext cx="7776246" cy="10172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Food Bank partners with organizations throughout the state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Most distributions are held as a drive-thru 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Nonperishables and perishable items are loaded into vehicles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Held 513 mobile pantries last year - 49,796 visitors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4 million pounds distributed or 4.9 million meals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26961"/>
            <a:ext cx="5212116" cy="10680917"/>
            <a:chOff x="0" y="0"/>
            <a:chExt cx="6949489" cy="14241222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6243244" cy="14241222"/>
            </a:xfrm>
            <a:prstGeom prst="rect">
              <a:avLst/>
            </a:prstGeom>
            <a:solidFill>
              <a:srgbClr val="0C4C36"/>
            </a:solid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4"/>
            <p:cNvGrpSpPr/>
            <p:nvPr/>
          </p:nvGrpSpPr>
          <p:grpSpPr>
            <a:xfrm rot="-8100000">
              <a:off x="5485111" y="6514733"/>
              <a:ext cx="1213699" cy="1211757"/>
              <a:chOff x="0" y="0"/>
              <a:chExt cx="6350000" cy="633984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C3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6"/>
          <p:cNvGrpSpPr/>
          <p:nvPr/>
        </p:nvGrpSpPr>
        <p:grpSpPr>
          <a:xfrm>
            <a:off x="429067" y="3664429"/>
            <a:ext cx="3840594" cy="2090384"/>
            <a:chOff x="0" y="0"/>
            <a:chExt cx="5120792" cy="2787178"/>
          </a:xfrm>
        </p:grpSpPr>
        <p:sp>
          <p:nvSpPr>
            <p:cNvPr id="7" name="TextBox 7"/>
            <p:cNvSpPr txBox="1"/>
            <p:nvPr/>
          </p:nvSpPr>
          <p:spPr>
            <a:xfrm>
              <a:off x="0" y="2335622"/>
              <a:ext cx="5120792" cy="4515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95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7625"/>
              <a:ext cx="5120792" cy="17833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99"/>
                </a:lnSpc>
              </a:pPr>
              <a:r>
                <a:rPr lang="en-US" sz="4726" spc="-47">
                  <a:solidFill>
                    <a:srgbClr val="FFFFFF"/>
                  </a:solidFill>
                  <a:latin typeface="Century Gothic 1"/>
                  <a:ea typeface="Century Gothic 1"/>
                  <a:cs typeface="Century Gothic 1"/>
                  <a:sym typeface="Century Gothic 1"/>
                </a:rPr>
                <a:t>HOME DELIVERY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756105" y="5507046"/>
            <a:ext cx="2722763" cy="2338173"/>
          </a:xfrm>
          <a:custGeom>
            <a:avLst/>
            <a:gdLst/>
            <a:ahLst/>
            <a:cxnLst/>
            <a:rect l="l" t="t" r="r" b="b"/>
            <a:pathLst>
              <a:path w="2722763" h="2338173">
                <a:moveTo>
                  <a:pt x="0" y="0"/>
                </a:moveTo>
                <a:lnTo>
                  <a:pt x="2722763" y="0"/>
                </a:lnTo>
                <a:lnTo>
                  <a:pt x="2722763" y="2338173"/>
                </a:lnTo>
                <a:lnTo>
                  <a:pt x="0" y="23381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288879" y="3359580"/>
            <a:ext cx="4757119" cy="3567839"/>
          </a:xfrm>
          <a:custGeom>
            <a:avLst/>
            <a:gdLst/>
            <a:ahLst/>
            <a:cxnLst/>
            <a:rect l="l" t="t" r="r" b="b"/>
            <a:pathLst>
              <a:path w="4757119" h="3567839">
                <a:moveTo>
                  <a:pt x="0" y="0"/>
                </a:moveTo>
                <a:lnTo>
                  <a:pt x="4757119" y="0"/>
                </a:lnTo>
                <a:lnTo>
                  <a:pt x="4757119" y="3567840"/>
                </a:lnTo>
                <a:lnTo>
                  <a:pt x="0" y="3567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4893508" y="640206"/>
            <a:ext cx="7776246" cy="9571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Nonperishable food delivered by Amazon Flex drivers once per month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Intended for households who are homebound, lack transportation or cannot get to food pantries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Box contains nonperishable food items 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Last year we made 17,116 deliveries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26961"/>
            <a:ext cx="5212116" cy="10680917"/>
            <a:chOff x="0" y="0"/>
            <a:chExt cx="6949489" cy="14241222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6243244" cy="14241222"/>
            </a:xfrm>
            <a:prstGeom prst="rect">
              <a:avLst/>
            </a:prstGeom>
            <a:solidFill>
              <a:srgbClr val="0C4C36"/>
            </a:solid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4"/>
            <p:cNvGrpSpPr/>
            <p:nvPr/>
          </p:nvGrpSpPr>
          <p:grpSpPr>
            <a:xfrm rot="-8100000">
              <a:off x="5485111" y="6514733"/>
              <a:ext cx="1213699" cy="1211757"/>
              <a:chOff x="0" y="0"/>
              <a:chExt cx="6350000" cy="633984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C3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6"/>
          <p:cNvGrpSpPr/>
          <p:nvPr/>
        </p:nvGrpSpPr>
        <p:grpSpPr>
          <a:xfrm>
            <a:off x="429067" y="3336129"/>
            <a:ext cx="3840594" cy="2746984"/>
            <a:chOff x="0" y="0"/>
            <a:chExt cx="5120792" cy="3662645"/>
          </a:xfrm>
        </p:grpSpPr>
        <p:sp>
          <p:nvSpPr>
            <p:cNvPr id="7" name="TextBox 7"/>
            <p:cNvSpPr txBox="1"/>
            <p:nvPr/>
          </p:nvSpPr>
          <p:spPr>
            <a:xfrm>
              <a:off x="0" y="3211088"/>
              <a:ext cx="5120792" cy="4515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95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7625"/>
              <a:ext cx="5120792" cy="26588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99"/>
                </a:lnSpc>
              </a:pPr>
              <a:r>
                <a:rPr lang="en-US" sz="4726" spc="-47">
                  <a:solidFill>
                    <a:srgbClr val="FFFFFF"/>
                  </a:solidFill>
                  <a:latin typeface="Century Gothic 1"/>
                  <a:ea typeface="Century Gothic 1"/>
                  <a:cs typeface="Century Gothic 1"/>
                  <a:sym typeface="Century Gothic 1"/>
                </a:rPr>
                <a:t>SENIOR</a:t>
              </a:r>
            </a:p>
            <a:p>
              <a:pPr algn="l">
                <a:lnSpc>
                  <a:spcPts val="5199"/>
                </a:lnSpc>
              </a:pPr>
              <a:r>
                <a:rPr lang="en-US" sz="4726" spc="-47">
                  <a:solidFill>
                    <a:srgbClr val="FFFFFF"/>
                  </a:solidFill>
                  <a:latin typeface="Century Gothic 1"/>
                  <a:ea typeface="Century Gothic 1"/>
                  <a:cs typeface="Century Gothic 1"/>
                  <a:sym typeface="Century Gothic 1"/>
                </a:rPr>
                <a:t>NUTRITION </a:t>
              </a:r>
            </a:p>
            <a:p>
              <a:pPr algn="l">
                <a:lnSpc>
                  <a:spcPts val="5199"/>
                </a:lnSpc>
              </a:pPr>
              <a:r>
                <a:rPr lang="en-US" sz="4726" spc="-47">
                  <a:solidFill>
                    <a:srgbClr val="FFFFFF"/>
                  </a:solidFill>
                  <a:latin typeface="Century Gothic 1"/>
                  <a:ea typeface="Century Gothic 1"/>
                  <a:cs typeface="Century Gothic 1"/>
                  <a:sym typeface="Century Gothic 1"/>
                </a:rPr>
                <a:t>PROGRAM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429067" y="5754813"/>
            <a:ext cx="2884187" cy="1932405"/>
          </a:xfrm>
          <a:custGeom>
            <a:avLst/>
            <a:gdLst/>
            <a:ahLst/>
            <a:cxnLst/>
            <a:rect l="l" t="t" r="r" b="b"/>
            <a:pathLst>
              <a:path w="2884187" h="1932405">
                <a:moveTo>
                  <a:pt x="0" y="0"/>
                </a:moveTo>
                <a:lnTo>
                  <a:pt x="2884187" y="0"/>
                </a:lnTo>
                <a:lnTo>
                  <a:pt x="2884187" y="1932405"/>
                </a:lnTo>
                <a:lnTo>
                  <a:pt x="0" y="1932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814643" y="3256094"/>
            <a:ext cx="5219744" cy="3914808"/>
          </a:xfrm>
          <a:custGeom>
            <a:avLst/>
            <a:gdLst/>
            <a:ahLst/>
            <a:cxnLst/>
            <a:rect l="l" t="t" r="r" b="b"/>
            <a:pathLst>
              <a:path w="5219744" h="3914808">
                <a:moveTo>
                  <a:pt x="0" y="0"/>
                </a:moveTo>
                <a:lnTo>
                  <a:pt x="5219744" y="0"/>
                </a:lnTo>
                <a:lnTo>
                  <a:pt x="5219744" y="3914808"/>
                </a:lnTo>
                <a:lnTo>
                  <a:pt x="0" y="39148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038397" y="368431"/>
            <a:ext cx="7776246" cy="11372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Monthly food distribution for Delaware seniors over the age of 60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Boxes contain nonperishable items and supplemental items when available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Pick up available at 44 statewide sites 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Sponsored by the United States Department of Agriculture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Distributed 17,238 meal boxes last year 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4C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7493" y="3320257"/>
            <a:ext cx="9813313" cy="632290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77493" y="934418"/>
            <a:ext cx="9183333" cy="1941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68"/>
              </a:lnSpc>
            </a:pPr>
            <a:r>
              <a:rPr lang="en-US" sz="5975" spc="298">
                <a:solidFill>
                  <a:srgbClr val="FFFFFF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WHERE DO WE GET ALL OF THE FOOD?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1074447" y="1072502"/>
            <a:ext cx="6851330" cy="8185798"/>
            <a:chOff x="0" y="0"/>
            <a:chExt cx="9135107" cy="10914397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t="5195" b="5195"/>
            <a:stretch>
              <a:fillRect/>
            </a:stretch>
          </p:blipFill>
          <p:spPr>
            <a:xfrm>
              <a:off x="0" y="0"/>
              <a:ext cx="9135107" cy="54571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t="5195" b="5195"/>
            <a:stretch>
              <a:fillRect/>
            </a:stretch>
          </p:blipFill>
          <p:spPr>
            <a:xfrm>
              <a:off x="0" y="5457199"/>
              <a:ext cx="9135107" cy="5457199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984007" y="3787426"/>
            <a:ext cx="8159993" cy="5379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5790" lvl="1" indent="-412895" algn="l">
              <a:lnSpc>
                <a:spcPts val="5354"/>
              </a:lnSpc>
              <a:buFont typeface="Arial"/>
              <a:buChar char="•"/>
            </a:pPr>
            <a:r>
              <a:rPr lang="en-US" sz="3824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Community food drives</a:t>
            </a:r>
          </a:p>
          <a:p>
            <a:pPr marL="825790" lvl="1" indent="-412895" algn="l">
              <a:lnSpc>
                <a:spcPts val="5354"/>
              </a:lnSpc>
              <a:buFont typeface="Arial"/>
              <a:buChar char="•"/>
            </a:pPr>
            <a:r>
              <a:rPr lang="en-US" sz="3824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Donations from manufacturers</a:t>
            </a:r>
          </a:p>
          <a:p>
            <a:pPr marL="825790" lvl="1" indent="-412895" algn="l">
              <a:lnSpc>
                <a:spcPts val="5354"/>
              </a:lnSpc>
              <a:buFont typeface="Arial"/>
              <a:buChar char="•"/>
            </a:pPr>
            <a:r>
              <a:rPr lang="en-US" sz="3824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Wholesale food purchasing </a:t>
            </a:r>
          </a:p>
          <a:p>
            <a:pPr marL="825790" lvl="1" indent="-412895" algn="l">
              <a:lnSpc>
                <a:spcPts val="5354"/>
              </a:lnSpc>
              <a:buFont typeface="Arial"/>
              <a:buChar char="•"/>
            </a:pPr>
            <a:r>
              <a:rPr lang="en-US" sz="3824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Retail store donations </a:t>
            </a:r>
          </a:p>
          <a:p>
            <a:pPr marL="825790" lvl="1" indent="-412895" algn="l">
              <a:lnSpc>
                <a:spcPts val="5354"/>
              </a:lnSpc>
              <a:buFont typeface="Arial"/>
              <a:buChar char="•"/>
            </a:pPr>
            <a:r>
              <a:rPr lang="en-US" sz="3824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United States Department of Agriculture</a:t>
            </a:r>
          </a:p>
          <a:p>
            <a:pPr marL="825790" lvl="1" indent="-412895" algn="l">
              <a:lnSpc>
                <a:spcPts val="5354"/>
              </a:lnSpc>
              <a:buFont typeface="Arial"/>
              <a:buChar char="•"/>
            </a:pPr>
            <a:r>
              <a:rPr lang="en-US" sz="3824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Farmers</a:t>
            </a:r>
          </a:p>
          <a:p>
            <a:pPr marL="825790" lvl="1" indent="-412895" algn="l">
              <a:lnSpc>
                <a:spcPts val="5354"/>
              </a:lnSpc>
              <a:buFont typeface="Arial"/>
              <a:buChar char="•"/>
            </a:pPr>
            <a:r>
              <a:rPr lang="en-US" sz="3824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Food Bank Farm/Garden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26961"/>
            <a:ext cx="5212116" cy="10680917"/>
            <a:chOff x="0" y="0"/>
            <a:chExt cx="6949489" cy="14241222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6243244" cy="14241222"/>
            </a:xfrm>
            <a:prstGeom prst="rect">
              <a:avLst/>
            </a:prstGeom>
            <a:solidFill>
              <a:srgbClr val="0C4C36"/>
            </a:solid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4"/>
            <p:cNvGrpSpPr/>
            <p:nvPr/>
          </p:nvGrpSpPr>
          <p:grpSpPr>
            <a:xfrm rot="-8100000">
              <a:off x="5485111" y="6514733"/>
              <a:ext cx="1213699" cy="1211757"/>
              <a:chOff x="0" y="0"/>
              <a:chExt cx="6350000" cy="633984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C3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" name="Freeform 6"/>
          <p:cNvSpPr/>
          <p:nvPr/>
        </p:nvSpPr>
        <p:spPr>
          <a:xfrm>
            <a:off x="13540082" y="557287"/>
            <a:ext cx="4146653" cy="5528871"/>
          </a:xfrm>
          <a:custGeom>
            <a:avLst/>
            <a:gdLst/>
            <a:ahLst/>
            <a:cxnLst/>
            <a:rect l="l" t="t" r="r" b="b"/>
            <a:pathLst>
              <a:path w="4146653" h="5528871">
                <a:moveTo>
                  <a:pt x="0" y="0"/>
                </a:moveTo>
                <a:lnTo>
                  <a:pt x="4146653" y="0"/>
                </a:lnTo>
                <a:lnTo>
                  <a:pt x="4146653" y="5528871"/>
                </a:lnTo>
                <a:lnTo>
                  <a:pt x="0" y="55288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112647" y="6281348"/>
            <a:ext cx="5001523" cy="3751142"/>
          </a:xfrm>
          <a:custGeom>
            <a:avLst/>
            <a:gdLst/>
            <a:ahLst/>
            <a:cxnLst/>
            <a:rect l="l" t="t" r="r" b="b"/>
            <a:pathLst>
              <a:path w="5001523" h="3751142">
                <a:moveTo>
                  <a:pt x="0" y="0"/>
                </a:moveTo>
                <a:lnTo>
                  <a:pt x="5001523" y="0"/>
                </a:lnTo>
                <a:lnTo>
                  <a:pt x="5001523" y="3751142"/>
                </a:lnTo>
                <a:lnTo>
                  <a:pt x="0" y="37511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400619" y="971550"/>
            <a:ext cx="6906913" cy="10172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Operate a 5-acre farm at the Food Bank in Newark 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Operate a 3.5-acre garden at the Milford facility 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Harvested 17,992 pounds of fresh produce last year 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Managed by team of 4 staff members plus volunteers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Grow year round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453215" y="4060574"/>
            <a:ext cx="3840594" cy="2746984"/>
            <a:chOff x="0" y="0"/>
            <a:chExt cx="5120792" cy="3662645"/>
          </a:xfrm>
        </p:grpSpPr>
        <p:sp>
          <p:nvSpPr>
            <p:cNvPr id="10" name="TextBox 10"/>
            <p:cNvSpPr txBox="1"/>
            <p:nvPr/>
          </p:nvSpPr>
          <p:spPr>
            <a:xfrm>
              <a:off x="0" y="3211088"/>
              <a:ext cx="5120792" cy="4515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95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47625"/>
              <a:ext cx="5120792" cy="26588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99"/>
                </a:lnSpc>
              </a:pPr>
              <a:r>
                <a:rPr lang="en-US" sz="4726" spc="-47">
                  <a:solidFill>
                    <a:srgbClr val="FFFFFF"/>
                  </a:solidFill>
                  <a:latin typeface="Century Gothic 1"/>
                  <a:ea typeface="Century Gothic 1"/>
                  <a:cs typeface="Century Gothic 1"/>
                  <a:sym typeface="Century Gothic 1"/>
                </a:rPr>
                <a:t>FOOD BANK FARM/ GARDEN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4C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2354" y="1057112"/>
            <a:ext cx="3867271" cy="3867271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t="-16653" b="-1665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 rot="5400000">
            <a:off x="12124964" y="4246432"/>
            <a:ext cx="8328613" cy="2077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47"/>
              </a:lnSpc>
            </a:pPr>
            <a:r>
              <a:rPr lang="en-US" sz="6344" spc="317">
                <a:solidFill>
                  <a:srgbClr val="FFFFFF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FOOD BANK FARM/GARDEN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642354" y="5564433"/>
            <a:ext cx="3867271" cy="3867271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-16760" r="-1676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164786" y="1057112"/>
            <a:ext cx="3867271" cy="3867271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4"/>
              <a:stretch>
                <a:fillRect t="-16653" b="-1665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164786" y="5544051"/>
            <a:ext cx="3867271" cy="3867271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5"/>
              <a:stretch>
                <a:fillRect t="-16653" b="-1665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783924" y="1057112"/>
            <a:ext cx="3867271" cy="3867271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l="-16421" r="-1642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783924" y="5544051"/>
            <a:ext cx="3867271" cy="3867271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7"/>
              <a:stretch>
                <a:fillRect t="-16653" b="-1665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4C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057525" y="2057400"/>
            <a:ext cx="13275668" cy="61722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027575" y="3732409"/>
            <a:ext cx="7751577" cy="3670470"/>
            <a:chOff x="0" y="0"/>
            <a:chExt cx="10335436" cy="4893959"/>
          </a:xfrm>
        </p:grpSpPr>
        <p:sp>
          <p:nvSpPr>
            <p:cNvPr id="4" name="TextBox 4"/>
            <p:cNvSpPr txBox="1"/>
            <p:nvPr/>
          </p:nvSpPr>
          <p:spPr>
            <a:xfrm>
              <a:off x="0" y="1007759"/>
              <a:ext cx="10330380" cy="3886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37"/>
                </a:lnSpc>
              </a:pPr>
              <a:r>
                <a:rPr lang="en-US" sz="2624" spc="26">
                  <a:solidFill>
                    <a:srgbClr val="0C4C36"/>
                  </a:solidFill>
                  <a:latin typeface="Century Gothic 2"/>
                  <a:ea typeface="Century Gothic 2"/>
                  <a:cs typeface="Century Gothic 2"/>
                  <a:sym typeface="Century Gothic 2"/>
                </a:rPr>
                <a:t>Our mission is to inspire hope in our communities by providing food to nourish Delawareans, while collaborating on long-term solutions to hunger and poverty.</a:t>
              </a:r>
            </a:p>
            <a:p>
              <a:pPr algn="l">
                <a:lnSpc>
                  <a:spcPts val="3937"/>
                </a:lnSpc>
              </a:pPr>
              <a:endParaRPr lang="en-US" sz="2624" spc="26">
                <a:solidFill>
                  <a:srgbClr val="0C4C36"/>
                </a:solidFill>
                <a:latin typeface="Century Gothic 2"/>
                <a:ea typeface="Century Gothic 2"/>
                <a:cs typeface="Century Gothic 2"/>
                <a:sym typeface="Century Gothic 2"/>
              </a:endParaRPr>
            </a:p>
            <a:p>
              <a:pPr algn="l">
                <a:lnSpc>
                  <a:spcPts val="3937"/>
                </a:lnSpc>
              </a:pPr>
              <a:endParaRPr lang="en-US" sz="2624" spc="26">
                <a:solidFill>
                  <a:srgbClr val="0C4C36"/>
                </a:solidFill>
                <a:latin typeface="Century Gothic 2"/>
                <a:ea typeface="Century Gothic 2"/>
                <a:cs typeface="Century Gothic 2"/>
                <a:sym typeface="Century Gothic 2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0335436" cy="575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75"/>
                </a:lnSpc>
              </a:pPr>
              <a:r>
                <a:rPr lang="en-US" sz="2625" spc="131">
                  <a:solidFill>
                    <a:srgbClr val="0C4C36"/>
                  </a:solidFill>
                  <a:latin typeface="Century Gothic 1"/>
                  <a:ea typeface="Century Gothic 1"/>
                  <a:cs typeface="Century Gothic 1"/>
                  <a:sym typeface="Century Gothic 1"/>
                </a:rPr>
                <a:t>OUR MISSION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 rot="5400000">
            <a:off x="12157580" y="4761072"/>
            <a:ext cx="5074538" cy="76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2"/>
              </a:lnSpc>
            </a:pPr>
            <a:r>
              <a:rPr lang="en-US" sz="4725" spc="236">
                <a:solidFill>
                  <a:srgbClr val="0C4C36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WHO WE ARE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2354" y="1057112"/>
            <a:ext cx="3867271" cy="3867271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16680" r="-1668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 rot="5400000">
            <a:off x="12124964" y="4246432"/>
            <a:ext cx="8328613" cy="2077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47"/>
              </a:lnSpc>
            </a:pPr>
            <a:r>
              <a:rPr lang="en-US" sz="6344" spc="317">
                <a:solidFill>
                  <a:srgbClr val="FFFFFF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FOOD FOR TOMORROW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642354" y="5564433"/>
            <a:ext cx="3867271" cy="3867271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t="-22670" b="-5507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164786" y="1057112"/>
            <a:ext cx="3867271" cy="3867271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4"/>
              <a:stretch>
                <a:fillRect t="-16653" b="-1665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164786" y="5544051"/>
            <a:ext cx="3867271" cy="3867271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5"/>
              <a:stretch>
                <a:fillRect l="-10" r="-1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783924" y="1057112"/>
            <a:ext cx="3867271" cy="3867271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l="-16760" r="-1676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783924" y="5544051"/>
            <a:ext cx="3867271" cy="3867271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7"/>
              <a:stretch>
                <a:fillRect l="-16679" r="-1667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834687"/>
            <a:ext cx="5427205" cy="11121687"/>
            <a:chOff x="0" y="0"/>
            <a:chExt cx="7236274" cy="14828916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6500884" cy="14828916"/>
            </a:xfrm>
            <a:prstGeom prst="rect">
              <a:avLst/>
            </a:prstGeom>
            <a:solidFill>
              <a:srgbClr val="FFB200"/>
            </a:solid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4"/>
            <p:cNvGrpSpPr/>
            <p:nvPr/>
          </p:nvGrpSpPr>
          <p:grpSpPr>
            <a:xfrm rot="-8100000">
              <a:off x="5711466" y="6783577"/>
              <a:ext cx="1263785" cy="1261763"/>
              <a:chOff x="0" y="0"/>
              <a:chExt cx="6350000" cy="633984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2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6"/>
          <p:cNvGrpSpPr/>
          <p:nvPr/>
        </p:nvGrpSpPr>
        <p:grpSpPr>
          <a:xfrm>
            <a:off x="446773" y="2511794"/>
            <a:ext cx="3999084" cy="2631706"/>
            <a:chOff x="0" y="0"/>
            <a:chExt cx="5332112" cy="3508941"/>
          </a:xfrm>
        </p:grpSpPr>
        <p:sp>
          <p:nvSpPr>
            <p:cNvPr id="7" name="TextBox 7"/>
            <p:cNvSpPr txBox="1"/>
            <p:nvPr/>
          </p:nvSpPr>
          <p:spPr>
            <a:xfrm>
              <a:off x="0" y="3030797"/>
              <a:ext cx="5332112" cy="4781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14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8100"/>
              <a:ext cx="5332112" cy="2475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64"/>
                </a:lnSpc>
              </a:pPr>
              <a:r>
                <a:rPr lang="en-US" sz="4422" spc="-44">
                  <a:solidFill>
                    <a:srgbClr val="FFFFFF"/>
                  </a:solidFill>
                  <a:latin typeface="Century Gothic 1"/>
                  <a:ea typeface="Century Gothic 1"/>
                  <a:cs typeface="Century Gothic 1"/>
                  <a:sym typeface="Century Gothic 1"/>
                </a:rPr>
                <a:t>WORKFORCE &amp; COMMUNITY DEVELOPMENT 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446773" y="4726157"/>
            <a:ext cx="2767579" cy="2445848"/>
          </a:xfrm>
          <a:custGeom>
            <a:avLst/>
            <a:gdLst/>
            <a:ahLst/>
            <a:cxnLst/>
            <a:rect l="l" t="t" r="r" b="b"/>
            <a:pathLst>
              <a:path w="2767579" h="2445848">
                <a:moveTo>
                  <a:pt x="0" y="0"/>
                </a:moveTo>
                <a:lnTo>
                  <a:pt x="2767579" y="0"/>
                </a:lnTo>
                <a:lnTo>
                  <a:pt x="2767579" y="2445847"/>
                </a:lnTo>
                <a:lnTo>
                  <a:pt x="0" y="24458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450795" y="1028700"/>
            <a:ext cx="1827519" cy="2109690"/>
          </a:xfrm>
          <a:custGeom>
            <a:avLst/>
            <a:gdLst/>
            <a:ahLst/>
            <a:cxnLst/>
            <a:rect l="l" t="t" r="r" b="b"/>
            <a:pathLst>
              <a:path w="1827519" h="2109690">
                <a:moveTo>
                  <a:pt x="0" y="0"/>
                </a:moveTo>
                <a:lnTo>
                  <a:pt x="1827519" y="0"/>
                </a:lnTo>
                <a:lnTo>
                  <a:pt x="1827519" y="2109690"/>
                </a:lnTo>
                <a:lnTo>
                  <a:pt x="0" y="21096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719117" y="1028700"/>
            <a:ext cx="2211995" cy="2109690"/>
          </a:xfrm>
          <a:custGeom>
            <a:avLst/>
            <a:gdLst/>
            <a:ahLst/>
            <a:cxnLst/>
            <a:rect l="l" t="t" r="r" b="b"/>
            <a:pathLst>
              <a:path w="2211995" h="2109690">
                <a:moveTo>
                  <a:pt x="0" y="0"/>
                </a:moveTo>
                <a:lnTo>
                  <a:pt x="2211995" y="0"/>
                </a:lnTo>
                <a:lnTo>
                  <a:pt x="2211995" y="2109690"/>
                </a:lnTo>
                <a:lnTo>
                  <a:pt x="0" y="21096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860170" y="5143500"/>
            <a:ext cx="2097007" cy="2485341"/>
          </a:xfrm>
          <a:custGeom>
            <a:avLst/>
            <a:gdLst/>
            <a:ahLst/>
            <a:cxnLst/>
            <a:rect l="l" t="t" r="r" b="b"/>
            <a:pathLst>
              <a:path w="2097007" h="2485341">
                <a:moveTo>
                  <a:pt x="0" y="0"/>
                </a:moveTo>
                <a:lnTo>
                  <a:pt x="2097007" y="0"/>
                </a:lnTo>
                <a:lnTo>
                  <a:pt x="2097007" y="2485341"/>
                </a:lnTo>
                <a:lnTo>
                  <a:pt x="0" y="24853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0128492" y="5519151"/>
            <a:ext cx="3085470" cy="2109690"/>
          </a:xfrm>
          <a:custGeom>
            <a:avLst/>
            <a:gdLst/>
            <a:ahLst/>
            <a:cxnLst/>
            <a:rect l="l" t="t" r="r" b="b"/>
            <a:pathLst>
              <a:path w="3085470" h="2109690">
                <a:moveTo>
                  <a:pt x="0" y="0"/>
                </a:moveTo>
                <a:lnTo>
                  <a:pt x="3085470" y="0"/>
                </a:lnTo>
                <a:lnTo>
                  <a:pt x="3085470" y="2109690"/>
                </a:lnTo>
                <a:lnTo>
                  <a:pt x="0" y="21096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070122" y="5309934"/>
            <a:ext cx="2818296" cy="2152473"/>
          </a:xfrm>
          <a:custGeom>
            <a:avLst/>
            <a:gdLst/>
            <a:ahLst/>
            <a:cxnLst/>
            <a:rect l="l" t="t" r="r" b="b"/>
            <a:pathLst>
              <a:path w="2818296" h="2152473">
                <a:moveTo>
                  <a:pt x="0" y="0"/>
                </a:moveTo>
                <a:lnTo>
                  <a:pt x="2818296" y="0"/>
                </a:lnTo>
                <a:lnTo>
                  <a:pt x="2818296" y="2152473"/>
                </a:lnTo>
                <a:lnTo>
                  <a:pt x="0" y="21524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8090151" y="3215643"/>
            <a:ext cx="2548808" cy="1820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</a:pPr>
            <a:r>
              <a:rPr lang="en-US" sz="3486">
                <a:solidFill>
                  <a:srgbClr val="0C4C36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NUTRITION</a:t>
            </a:r>
          </a:p>
          <a:p>
            <a:pPr algn="ctr">
              <a:lnSpc>
                <a:spcPts val="4880"/>
              </a:lnSpc>
            </a:pPr>
            <a:r>
              <a:rPr lang="en-US" sz="3486">
                <a:solidFill>
                  <a:srgbClr val="0C4C36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EDUCATION</a:t>
            </a:r>
          </a:p>
          <a:p>
            <a:pPr algn="ctr">
              <a:lnSpc>
                <a:spcPts val="4880"/>
              </a:lnSpc>
            </a:pPr>
            <a:endParaRPr lang="en-US" sz="3486">
              <a:solidFill>
                <a:srgbClr val="0C4C36"/>
              </a:solidFill>
              <a:latin typeface="Century Gothic 1"/>
              <a:ea typeface="Century Gothic 1"/>
              <a:cs typeface="Century Gothic 1"/>
              <a:sym typeface="Century Gothic 1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2719117" y="3215643"/>
            <a:ext cx="2579132" cy="1199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</a:pPr>
            <a:r>
              <a:rPr lang="en-US" sz="3486">
                <a:solidFill>
                  <a:srgbClr val="0C4C36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BENEFITS</a:t>
            </a:r>
          </a:p>
          <a:p>
            <a:pPr algn="ctr">
              <a:lnSpc>
                <a:spcPts val="4880"/>
              </a:lnSpc>
            </a:pPr>
            <a:r>
              <a:rPr lang="en-US" sz="3486">
                <a:solidFill>
                  <a:srgbClr val="0C4C36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OUTREACH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345074" y="7909065"/>
            <a:ext cx="3037562" cy="1820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</a:pPr>
            <a:r>
              <a:rPr lang="en-US" sz="3486">
                <a:solidFill>
                  <a:srgbClr val="0C4C36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$TAND BY ME</a:t>
            </a:r>
          </a:p>
          <a:p>
            <a:pPr algn="ctr">
              <a:lnSpc>
                <a:spcPts val="4880"/>
              </a:lnSpc>
            </a:pPr>
            <a:r>
              <a:rPr lang="en-US" sz="3486">
                <a:solidFill>
                  <a:srgbClr val="0C4C36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FINANCIAL COACHING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885469" y="7909065"/>
            <a:ext cx="3617460" cy="1820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</a:pPr>
            <a:r>
              <a:rPr lang="en-US" sz="3486">
                <a:solidFill>
                  <a:srgbClr val="0C4C36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JOB TRAINING - </a:t>
            </a:r>
          </a:p>
          <a:p>
            <a:pPr algn="ctr">
              <a:lnSpc>
                <a:spcPts val="4880"/>
              </a:lnSpc>
            </a:pPr>
            <a:r>
              <a:rPr lang="en-US" sz="3486">
                <a:solidFill>
                  <a:srgbClr val="0C4C36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FOOD SERVICE/</a:t>
            </a:r>
          </a:p>
          <a:p>
            <a:pPr algn="ctr">
              <a:lnSpc>
                <a:spcPts val="4880"/>
              </a:lnSpc>
            </a:pPr>
            <a:r>
              <a:rPr lang="en-US" sz="3486">
                <a:solidFill>
                  <a:srgbClr val="0C4C36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WAREHOUSING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670540" y="7571691"/>
            <a:ext cx="3617460" cy="2429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</a:pPr>
            <a:r>
              <a:rPr lang="en-US" sz="3486">
                <a:solidFill>
                  <a:srgbClr val="0C4C36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SPECIALIZED</a:t>
            </a:r>
          </a:p>
          <a:p>
            <a:pPr algn="ctr">
              <a:lnSpc>
                <a:spcPts val="4880"/>
              </a:lnSpc>
            </a:pPr>
            <a:r>
              <a:rPr lang="en-US" sz="3486">
                <a:solidFill>
                  <a:srgbClr val="0C4C36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TRAINING</a:t>
            </a:r>
          </a:p>
          <a:p>
            <a:pPr algn="ctr">
              <a:lnSpc>
                <a:spcPts val="4880"/>
              </a:lnSpc>
            </a:pPr>
            <a:r>
              <a:rPr lang="en-US" sz="3486">
                <a:solidFill>
                  <a:srgbClr val="0C4C36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EMPLOYMENT</a:t>
            </a:r>
          </a:p>
          <a:p>
            <a:pPr algn="ctr">
              <a:lnSpc>
                <a:spcPts val="4880"/>
              </a:lnSpc>
            </a:pPr>
            <a:r>
              <a:rPr lang="en-US" sz="3486">
                <a:solidFill>
                  <a:srgbClr val="0C4C36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PROGRAM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26961"/>
            <a:ext cx="5212116" cy="10680917"/>
            <a:chOff x="0" y="0"/>
            <a:chExt cx="6949489" cy="14241222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6243244" cy="14241222"/>
            </a:xfrm>
            <a:prstGeom prst="rect">
              <a:avLst/>
            </a:prstGeom>
            <a:solidFill>
              <a:srgbClr val="FFB200"/>
            </a:solid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4"/>
            <p:cNvGrpSpPr/>
            <p:nvPr/>
          </p:nvGrpSpPr>
          <p:grpSpPr>
            <a:xfrm rot="-8100000">
              <a:off x="5485111" y="6514733"/>
              <a:ext cx="1213699" cy="1211757"/>
              <a:chOff x="0" y="0"/>
              <a:chExt cx="6350000" cy="633984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2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6"/>
          <p:cNvGrpSpPr/>
          <p:nvPr/>
        </p:nvGrpSpPr>
        <p:grpSpPr>
          <a:xfrm>
            <a:off x="429067" y="3664429"/>
            <a:ext cx="3840594" cy="2090384"/>
            <a:chOff x="0" y="0"/>
            <a:chExt cx="5120792" cy="2787178"/>
          </a:xfrm>
        </p:grpSpPr>
        <p:sp>
          <p:nvSpPr>
            <p:cNvPr id="7" name="TextBox 7"/>
            <p:cNvSpPr txBox="1"/>
            <p:nvPr/>
          </p:nvSpPr>
          <p:spPr>
            <a:xfrm>
              <a:off x="0" y="2335622"/>
              <a:ext cx="5120792" cy="4515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95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7625"/>
              <a:ext cx="5120792" cy="17833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99"/>
                </a:lnSpc>
              </a:pPr>
              <a:r>
                <a:rPr lang="en-US" sz="4726" spc="-47">
                  <a:solidFill>
                    <a:srgbClr val="FFFFFF"/>
                  </a:solidFill>
                  <a:latin typeface="Century Gothic 1"/>
                  <a:ea typeface="Century Gothic 1"/>
                  <a:cs typeface="Century Gothic 1"/>
                  <a:sym typeface="Century Gothic 1"/>
                </a:rPr>
                <a:t>NUTRITION</a:t>
              </a:r>
            </a:p>
            <a:p>
              <a:pPr algn="l">
                <a:lnSpc>
                  <a:spcPts val="5199"/>
                </a:lnSpc>
              </a:pPr>
              <a:r>
                <a:rPr lang="en-US" sz="4726" spc="-47">
                  <a:solidFill>
                    <a:srgbClr val="FFFFFF"/>
                  </a:solidFill>
                  <a:latin typeface="Century Gothic 1"/>
                  <a:ea typeface="Century Gothic 1"/>
                  <a:cs typeface="Century Gothic 1"/>
                  <a:sym typeface="Century Gothic 1"/>
                </a:rPr>
                <a:t>EDUCATION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038397" y="1843794"/>
            <a:ext cx="7776246" cy="9571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Nutrition education sessions offered to seniors, adults and children 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Provide recipes using commonly found items in food pantries 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Cooking demonstrations 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Help partner food pantries set up their shelves so neighbors make healthy choices 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28700" y="5423664"/>
            <a:ext cx="1827519" cy="2109690"/>
          </a:xfrm>
          <a:custGeom>
            <a:avLst/>
            <a:gdLst/>
            <a:ahLst/>
            <a:cxnLst/>
            <a:rect l="l" t="t" r="r" b="b"/>
            <a:pathLst>
              <a:path w="1827519" h="2109690">
                <a:moveTo>
                  <a:pt x="0" y="0"/>
                </a:moveTo>
                <a:lnTo>
                  <a:pt x="1827519" y="0"/>
                </a:lnTo>
                <a:lnTo>
                  <a:pt x="1827519" y="2109690"/>
                </a:lnTo>
                <a:lnTo>
                  <a:pt x="0" y="21096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347744" y="2321154"/>
            <a:ext cx="4653764" cy="6205019"/>
          </a:xfrm>
          <a:custGeom>
            <a:avLst/>
            <a:gdLst/>
            <a:ahLst/>
            <a:cxnLst/>
            <a:rect l="l" t="t" r="r" b="b"/>
            <a:pathLst>
              <a:path w="4653764" h="6205019">
                <a:moveTo>
                  <a:pt x="0" y="0"/>
                </a:moveTo>
                <a:lnTo>
                  <a:pt x="4653764" y="0"/>
                </a:lnTo>
                <a:lnTo>
                  <a:pt x="4653764" y="6205019"/>
                </a:lnTo>
                <a:lnTo>
                  <a:pt x="0" y="62050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26961"/>
            <a:ext cx="5212116" cy="10680917"/>
            <a:chOff x="0" y="0"/>
            <a:chExt cx="6949489" cy="14241222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6243244" cy="14241222"/>
            </a:xfrm>
            <a:prstGeom prst="rect">
              <a:avLst/>
            </a:prstGeom>
            <a:solidFill>
              <a:srgbClr val="FFB200"/>
            </a:solid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4"/>
            <p:cNvGrpSpPr/>
            <p:nvPr/>
          </p:nvGrpSpPr>
          <p:grpSpPr>
            <a:xfrm rot="-8100000">
              <a:off x="5485111" y="6514733"/>
              <a:ext cx="1213699" cy="1211757"/>
              <a:chOff x="0" y="0"/>
              <a:chExt cx="6350000" cy="633984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2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6"/>
          <p:cNvGrpSpPr/>
          <p:nvPr/>
        </p:nvGrpSpPr>
        <p:grpSpPr>
          <a:xfrm>
            <a:off x="429067" y="3664429"/>
            <a:ext cx="3840594" cy="2090384"/>
            <a:chOff x="0" y="0"/>
            <a:chExt cx="5120792" cy="2787178"/>
          </a:xfrm>
        </p:grpSpPr>
        <p:sp>
          <p:nvSpPr>
            <p:cNvPr id="7" name="TextBox 7"/>
            <p:cNvSpPr txBox="1"/>
            <p:nvPr/>
          </p:nvSpPr>
          <p:spPr>
            <a:xfrm>
              <a:off x="0" y="2335622"/>
              <a:ext cx="5120792" cy="4515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95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7625"/>
              <a:ext cx="5120792" cy="17833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99"/>
                </a:lnSpc>
              </a:pPr>
              <a:r>
                <a:rPr lang="en-US" sz="4726" spc="-47">
                  <a:solidFill>
                    <a:srgbClr val="FFFFFF"/>
                  </a:solidFill>
                  <a:latin typeface="Century Gothic 1"/>
                  <a:ea typeface="Century Gothic 1"/>
                  <a:cs typeface="Century Gothic 1"/>
                  <a:sym typeface="Century Gothic 1"/>
                </a:rPr>
                <a:t>BENEFITS</a:t>
              </a:r>
            </a:p>
            <a:p>
              <a:pPr algn="l">
                <a:lnSpc>
                  <a:spcPts val="5199"/>
                </a:lnSpc>
              </a:pPr>
              <a:r>
                <a:rPr lang="en-US" sz="4726" spc="-47">
                  <a:solidFill>
                    <a:srgbClr val="FFFFFF"/>
                  </a:solidFill>
                  <a:latin typeface="Century Gothic 1"/>
                  <a:ea typeface="Century Gothic 1"/>
                  <a:cs typeface="Century Gothic 1"/>
                  <a:sym typeface="Century Gothic 1"/>
                </a:rPr>
                <a:t>OUTREACH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039792" y="463789"/>
            <a:ext cx="7776246" cy="12572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Provide outreach to neighbors about benefits they may be eligible for </a:t>
            </a:r>
          </a:p>
          <a:p>
            <a:pPr marL="1468119" lvl="2" indent="-489373" algn="l">
              <a:lnSpc>
                <a:spcPts val="4759"/>
              </a:lnSpc>
              <a:buFont typeface="Arial"/>
              <a:buChar char="⚬"/>
            </a:pPr>
            <a:r>
              <a:rPr lang="en-US" sz="339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SNAP</a:t>
            </a:r>
          </a:p>
          <a:p>
            <a:pPr marL="1468119" lvl="2" indent="-489373" algn="l">
              <a:lnSpc>
                <a:spcPts val="4759"/>
              </a:lnSpc>
              <a:buFont typeface="Arial"/>
              <a:buChar char="⚬"/>
            </a:pPr>
            <a:r>
              <a:rPr lang="en-US" sz="339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Medicaid</a:t>
            </a:r>
          </a:p>
          <a:p>
            <a:pPr marL="1468119" lvl="2" indent="-489373" algn="l">
              <a:lnSpc>
                <a:spcPts val="4759"/>
              </a:lnSpc>
              <a:buFont typeface="Arial"/>
              <a:buChar char="⚬"/>
            </a:pPr>
            <a:r>
              <a:rPr lang="en-US" sz="339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Purchase of Care</a:t>
            </a:r>
          </a:p>
          <a:p>
            <a:pPr marL="1468119" lvl="2" indent="-489373" algn="l">
              <a:lnSpc>
                <a:spcPts val="4759"/>
              </a:lnSpc>
              <a:buFont typeface="Arial"/>
              <a:buChar char="⚬"/>
            </a:pPr>
            <a:r>
              <a:rPr lang="en-US" sz="339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Long-term Care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In addition to outreach, we also walk neighbors through the application process 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These benefits can help free up money in monthly budgets to help cover other costs 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28700" y="5423664"/>
            <a:ext cx="1827519" cy="2109690"/>
          </a:xfrm>
          <a:custGeom>
            <a:avLst/>
            <a:gdLst/>
            <a:ahLst/>
            <a:cxnLst/>
            <a:rect l="l" t="t" r="r" b="b"/>
            <a:pathLst>
              <a:path w="1827519" h="2109690">
                <a:moveTo>
                  <a:pt x="0" y="0"/>
                </a:moveTo>
                <a:lnTo>
                  <a:pt x="1827519" y="0"/>
                </a:lnTo>
                <a:lnTo>
                  <a:pt x="1827519" y="2109690"/>
                </a:lnTo>
                <a:lnTo>
                  <a:pt x="0" y="21096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586168" y="2453869"/>
            <a:ext cx="4454692" cy="5939589"/>
          </a:xfrm>
          <a:custGeom>
            <a:avLst/>
            <a:gdLst/>
            <a:ahLst/>
            <a:cxnLst/>
            <a:rect l="l" t="t" r="r" b="b"/>
            <a:pathLst>
              <a:path w="4454692" h="5939589">
                <a:moveTo>
                  <a:pt x="0" y="0"/>
                </a:moveTo>
                <a:lnTo>
                  <a:pt x="4454692" y="0"/>
                </a:lnTo>
                <a:lnTo>
                  <a:pt x="4454692" y="5939589"/>
                </a:lnTo>
                <a:lnTo>
                  <a:pt x="0" y="59395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26961"/>
            <a:ext cx="5212116" cy="10680917"/>
            <a:chOff x="0" y="0"/>
            <a:chExt cx="6949489" cy="14241222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6243244" cy="14241222"/>
            </a:xfrm>
            <a:prstGeom prst="rect">
              <a:avLst/>
            </a:prstGeom>
            <a:solidFill>
              <a:srgbClr val="FFB200"/>
            </a:solid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4"/>
            <p:cNvGrpSpPr/>
            <p:nvPr/>
          </p:nvGrpSpPr>
          <p:grpSpPr>
            <a:xfrm rot="-8100000">
              <a:off x="5485111" y="6514733"/>
              <a:ext cx="1213699" cy="1211757"/>
              <a:chOff x="0" y="0"/>
              <a:chExt cx="6350000" cy="633984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2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6"/>
          <p:cNvGrpSpPr/>
          <p:nvPr/>
        </p:nvGrpSpPr>
        <p:grpSpPr>
          <a:xfrm>
            <a:off x="429067" y="3336129"/>
            <a:ext cx="3840594" cy="2746984"/>
            <a:chOff x="0" y="0"/>
            <a:chExt cx="5120792" cy="3662645"/>
          </a:xfrm>
        </p:grpSpPr>
        <p:sp>
          <p:nvSpPr>
            <p:cNvPr id="7" name="TextBox 7"/>
            <p:cNvSpPr txBox="1"/>
            <p:nvPr/>
          </p:nvSpPr>
          <p:spPr>
            <a:xfrm>
              <a:off x="0" y="3211088"/>
              <a:ext cx="5120792" cy="4515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95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7625"/>
              <a:ext cx="5120792" cy="26588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99"/>
                </a:lnSpc>
              </a:pPr>
              <a:r>
                <a:rPr lang="en-US" sz="4726" spc="-47">
                  <a:solidFill>
                    <a:srgbClr val="FFFFFF"/>
                  </a:solidFill>
                  <a:latin typeface="Century Gothic 1"/>
                  <a:ea typeface="Century Gothic 1"/>
                  <a:cs typeface="Century Gothic 1"/>
                  <a:sym typeface="Century Gothic 1"/>
                </a:rPr>
                <a:t>STAND BY ME FINANCIAL COACHING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212116" y="241363"/>
            <a:ext cx="7776246" cy="13172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Partnership with the State of Delaware and United Way of Delaware to house financial coaches at local organizations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We have two financial coaches on our team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Assist with</a:t>
            </a:r>
          </a:p>
          <a:p>
            <a:pPr marL="1468119" lvl="2" indent="-489373" algn="l">
              <a:lnSpc>
                <a:spcPts val="4759"/>
              </a:lnSpc>
              <a:buFont typeface="Arial"/>
              <a:buChar char="⚬"/>
            </a:pPr>
            <a:r>
              <a:rPr lang="en-US" sz="339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Identifying financial goals</a:t>
            </a:r>
          </a:p>
          <a:p>
            <a:pPr marL="1468119" lvl="2" indent="-489373" algn="l">
              <a:lnSpc>
                <a:spcPts val="4759"/>
              </a:lnSpc>
              <a:buFont typeface="Arial"/>
              <a:buChar char="⚬"/>
            </a:pPr>
            <a:r>
              <a:rPr lang="en-US" sz="339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Mapping out a plan of action</a:t>
            </a:r>
          </a:p>
          <a:p>
            <a:pPr marL="1468119" lvl="2" indent="-489373" algn="l">
              <a:lnSpc>
                <a:spcPts val="4759"/>
              </a:lnSpc>
              <a:buFont typeface="Arial"/>
              <a:buChar char="⚬"/>
            </a:pPr>
            <a:r>
              <a:rPr lang="en-US" sz="339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Creating a working budget</a:t>
            </a:r>
          </a:p>
          <a:p>
            <a:pPr marL="1468119" lvl="2" indent="-489373" algn="l">
              <a:lnSpc>
                <a:spcPts val="4759"/>
              </a:lnSpc>
              <a:buFont typeface="Arial"/>
              <a:buChar char="⚬"/>
            </a:pPr>
            <a:r>
              <a:rPr lang="en-US" sz="339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Developing new habits and breaking old ones</a:t>
            </a:r>
          </a:p>
          <a:p>
            <a:pPr marL="1468119" lvl="2" indent="-489373" algn="l">
              <a:lnSpc>
                <a:spcPts val="4759"/>
              </a:lnSpc>
              <a:buFont typeface="Arial"/>
              <a:buChar char="⚬"/>
            </a:pPr>
            <a:r>
              <a:rPr lang="en-US" sz="339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Dealing with collectors</a:t>
            </a:r>
          </a:p>
          <a:p>
            <a:pPr marL="1468119" lvl="2" indent="-489373" algn="l">
              <a:lnSpc>
                <a:spcPts val="4759"/>
              </a:lnSpc>
              <a:buFont typeface="Arial"/>
              <a:buChar char="⚬"/>
            </a:pPr>
            <a:r>
              <a:rPr lang="en-US" sz="339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Eliminating debt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784304" y="5613488"/>
            <a:ext cx="2097007" cy="2485341"/>
          </a:xfrm>
          <a:custGeom>
            <a:avLst/>
            <a:gdLst/>
            <a:ahLst/>
            <a:cxnLst/>
            <a:rect l="l" t="t" r="r" b="b"/>
            <a:pathLst>
              <a:path w="2097007" h="2485341">
                <a:moveTo>
                  <a:pt x="0" y="0"/>
                </a:moveTo>
                <a:lnTo>
                  <a:pt x="2097007" y="0"/>
                </a:lnTo>
                <a:lnTo>
                  <a:pt x="2097007" y="2485341"/>
                </a:lnTo>
                <a:lnTo>
                  <a:pt x="0" y="24853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274238" y="2079873"/>
            <a:ext cx="4700437" cy="6267250"/>
          </a:xfrm>
          <a:custGeom>
            <a:avLst/>
            <a:gdLst/>
            <a:ahLst/>
            <a:cxnLst/>
            <a:rect l="l" t="t" r="r" b="b"/>
            <a:pathLst>
              <a:path w="4700437" h="6267250">
                <a:moveTo>
                  <a:pt x="0" y="0"/>
                </a:moveTo>
                <a:lnTo>
                  <a:pt x="4700437" y="0"/>
                </a:lnTo>
                <a:lnTo>
                  <a:pt x="4700437" y="6267249"/>
                </a:lnTo>
                <a:lnTo>
                  <a:pt x="0" y="62672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26961"/>
            <a:ext cx="5212116" cy="10680917"/>
            <a:chOff x="0" y="0"/>
            <a:chExt cx="6949489" cy="14241222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6243244" cy="14241222"/>
            </a:xfrm>
            <a:prstGeom prst="rect">
              <a:avLst/>
            </a:prstGeom>
            <a:solidFill>
              <a:srgbClr val="FFB200"/>
            </a:solid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4"/>
            <p:cNvGrpSpPr/>
            <p:nvPr/>
          </p:nvGrpSpPr>
          <p:grpSpPr>
            <a:xfrm rot="-8100000">
              <a:off x="5485111" y="6514733"/>
              <a:ext cx="1213699" cy="1211757"/>
              <a:chOff x="0" y="0"/>
              <a:chExt cx="6350000" cy="633984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2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" name="TextBox 6"/>
          <p:cNvSpPr txBox="1"/>
          <p:nvPr/>
        </p:nvSpPr>
        <p:spPr>
          <a:xfrm>
            <a:off x="5255877" y="517841"/>
            <a:ext cx="7776246" cy="12755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The Culinary School </a:t>
            </a:r>
          </a:p>
          <a:p>
            <a:pPr marL="712470" lvl="1" indent="-356235" algn="l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14 week training program</a:t>
            </a:r>
          </a:p>
          <a:p>
            <a:pPr marL="1424940" lvl="2" indent="-474980" algn="l">
              <a:lnSpc>
                <a:spcPts val="4620"/>
              </a:lnSpc>
              <a:buFont typeface="Arial"/>
              <a:buChar char="⚬"/>
            </a:pPr>
            <a:r>
              <a:rPr lang="en-US" sz="3300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12 weeks of classroom/kitchen instruction + 2 week paid work experience </a:t>
            </a:r>
          </a:p>
          <a:p>
            <a:pPr algn="l">
              <a:lnSpc>
                <a:spcPts val="4620"/>
              </a:lnSpc>
            </a:pPr>
            <a:endParaRPr lang="en-US" sz="3300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marL="712470" lvl="1" indent="-356235" algn="l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Certified trade school by the Delaware Department of Education </a:t>
            </a:r>
          </a:p>
          <a:p>
            <a:pPr algn="l">
              <a:lnSpc>
                <a:spcPts val="4620"/>
              </a:lnSpc>
            </a:pPr>
            <a:endParaRPr lang="en-US" sz="3300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marL="712470" lvl="1" indent="-356235" algn="l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Students come from all walks of life. Many are looking for a second chance</a:t>
            </a:r>
          </a:p>
          <a:p>
            <a:pPr algn="l">
              <a:lnSpc>
                <a:spcPts val="4620"/>
              </a:lnSpc>
            </a:pPr>
            <a:endParaRPr lang="en-US" sz="3300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marL="712470" lvl="1" indent="-356235" algn="l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Learn the ins and outs of the food service industry</a:t>
            </a:r>
          </a:p>
          <a:p>
            <a:pPr algn="l">
              <a:lnSpc>
                <a:spcPts val="4620"/>
              </a:lnSpc>
            </a:pPr>
            <a:endParaRPr lang="en-US" sz="3300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algn="l">
              <a:lnSpc>
                <a:spcPts val="4620"/>
              </a:lnSpc>
            </a:pPr>
            <a:endParaRPr lang="en-US" sz="3300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algn="l">
              <a:lnSpc>
                <a:spcPts val="4620"/>
              </a:lnSpc>
            </a:pPr>
            <a:endParaRPr lang="en-US" sz="3300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algn="l">
              <a:lnSpc>
                <a:spcPts val="4620"/>
              </a:lnSpc>
            </a:pPr>
            <a:endParaRPr lang="en-US" sz="3300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algn="l">
              <a:lnSpc>
                <a:spcPts val="4620"/>
              </a:lnSpc>
            </a:pPr>
            <a:endParaRPr lang="en-US" sz="3300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algn="l">
              <a:lnSpc>
                <a:spcPts val="4620"/>
              </a:lnSpc>
            </a:pPr>
            <a:endParaRPr lang="en-US" sz="3300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39643" y="5501589"/>
            <a:ext cx="2991363" cy="2845534"/>
          </a:xfrm>
          <a:custGeom>
            <a:avLst/>
            <a:gdLst/>
            <a:ahLst/>
            <a:cxnLst/>
            <a:rect l="l" t="t" r="r" b="b"/>
            <a:pathLst>
              <a:path w="2991363" h="2845534">
                <a:moveTo>
                  <a:pt x="0" y="0"/>
                </a:moveTo>
                <a:lnTo>
                  <a:pt x="2991363" y="0"/>
                </a:lnTo>
                <a:lnTo>
                  <a:pt x="2991363" y="2845533"/>
                </a:lnTo>
                <a:lnTo>
                  <a:pt x="0" y="28455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50338" y="1941171"/>
            <a:ext cx="4494379" cy="5992505"/>
          </a:xfrm>
          <a:custGeom>
            <a:avLst/>
            <a:gdLst/>
            <a:ahLst/>
            <a:cxnLst/>
            <a:rect l="l" t="t" r="r" b="b"/>
            <a:pathLst>
              <a:path w="4494379" h="5992505">
                <a:moveTo>
                  <a:pt x="0" y="0"/>
                </a:moveTo>
                <a:lnTo>
                  <a:pt x="4494378" y="0"/>
                </a:lnTo>
                <a:lnTo>
                  <a:pt x="4494378" y="5992505"/>
                </a:lnTo>
                <a:lnTo>
                  <a:pt x="0" y="59925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429067" y="3006476"/>
            <a:ext cx="4216584" cy="3406290"/>
            <a:chOff x="0" y="0"/>
            <a:chExt cx="5622112" cy="4541720"/>
          </a:xfrm>
        </p:grpSpPr>
        <p:sp>
          <p:nvSpPr>
            <p:cNvPr id="10" name="TextBox 10"/>
            <p:cNvSpPr txBox="1"/>
            <p:nvPr/>
          </p:nvSpPr>
          <p:spPr>
            <a:xfrm>
              <a:off x="0" y="4086555"/>
              <a:ext cx="5622112" cy="4551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95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47625"/>
              <a:ext cx="5622112" cy="35342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99"/>
                </a:lnSpc>
              </a:pPr>
              <a:r>
                <a:rPr lang="en-US" sz="4726" spc="-47">
                  <a:solidFill>
                    <a:srgbClr val="FFFFFF"/>
                  </a:solidFill>
                  <a:latin typeface="Century Gothic 1"/>
                  <a:ea typeface="Century Gothic 1"/>
                  <a:cs typeface="Century Gothic 1"/>
                  <a:sym typeface="Century Gothic 1"/>
                </a:rPr>
                <a:t>JOB TRAINING </a:t>
              </a:r>
            </a:p>
            <a:p>
              <a:pPr algn="l">
                <a:lnSpc>
                  <a:spcPts val="5199"/>
                </a:lnSpc>
              </a:pPr>
              <a:r>
                <a:rPr lang="en-US" sz="4726" spc="-47">
                  <a:solidFill>
                    <a:srgbClr val="FFFFFF"/>
                  </a:solidFill>
                  <a:latin typeface="Century Gothic 1"/>
                  <a:ea typeface="Century Gothic 1"/>
                  <a:cs typeface="Century Gothic 1"/>
                  <a:sym typeface="Century Gothic 1"/>
                </a:rPr>
                <a:t>CULINARY ARTS</a:t>
              </a:r>
            </a:p>
            <a:p>
              <a:pPr algn="l">
                <a:lnSpc>
                  <a:spcPts val="5199"/>
                </a:lnSpc>
              </a:pPr>
              <a:endParaRPr lang="en-US" sz="4726" spc="-47">
                <a:solidFill>
                  <a:srgbClr val="FFFFFF"/>
                </a:solidFill>
                <a:latin typeface="Century Gothic 1"/>
                <a:ea typeface="Century Gothic 1"/>
                <a:cs typeface="Century Gothic 1"/>
                <a:sym typeface="Century Gothic 1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26961"/>
            <a:ext cx="5212116" cy="10680917"/>
            <a:chOff x="0" y="0"/>
            <a:chExt cx="6949489" cy="14241222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6243244" cy="14241222"/>
            </a:xfrm>
            <a:prstGeom prst="rect">
              <a:avLst/>
            </a:prstGeom>
            <a:solidFill>
              <a:srgbClr val="FFB200"/>
            </a:solid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4"/>
            <p:cNvGrpSpPr/>
            <p:nvPr/>
          </p:nvGrpSpPr>
          <p:grpSpPr>
            <a:xfrm rot="-8100000">
              <a:off x="5485111" y="6514733"/>
              <a:ext cx="1213699" cy="1211757"/>
              <a:chOff x="0" y="0"/>
              <a:chExt cx="6350000" cy="633984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2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" name="TextBox 6"/>
          <p:cNvSpPr txBox="1"/>
          <p:nvPr/>
        </p:nvSpPr>
        <p:spPr>
          <a:xfrm>
            <a:off x="5255877" y="517841"/>
            <a:ext cx="7776246" cy="13336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The Kitchen School </a:t>
            </a:r>
          </a:p>
          <a:p>
            <a:pPr marL="712470" lvl="1" indent="-356235" algn="l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12 week training program for adults with disabilities </a:t>
            </a:r>
          </a:p>
          <a:p>
            <a:pPr marL="1424940" lvl="2" indent="-474980" algn="l">
              <a:lnSpc>
                <a:spcPts val="4620"/>
              </a:lnSpc>
              <a:buFont typeface="Arial"/>
              <a:buChar char="⚬"/>
            </a:pPr>
            <a:r>
              <a:rPr lang="en-US" sz="3300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8 weeks of classroom/kitchen instruction + 4 week work experience with Food Bank job coaches</a:t>
            </a:r>
          </a:p>
          <a:p>
            <a:pPr algn="l">
              <a:lnSpc>
                <a:spcPts val="4620"/>
              </a:lnSpc>
            </a:pPr>
            <a:endParaRPr lang="en-US" sz="3300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marL="712470" lvl="1" indent="-356235" algn="l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Train students to enter food-service workplaces using national industry-based curriculum</a:t>
            </a:r>
          </a:p>
          <a:p>
            <a:pPr algn="l">
              <a:lnSpc>
                <a:spcPts val="4620"/>
              </a:lnSpc>
            </a:pPr>
            <a:endParaRPr lang="en-US" sz="3300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marL="712470" lvl="1" indent="-356235" algn="l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 Students receive support and develop an individualized plan needed to enter a workplace, including transportation options</a:t>
            </a:r>
          </a:p>
          <a:p>
            <a:pPr algn="l">
              <a:lnSpc>
                <a:spcPts val="4620"/>
              </a:lnSpc>
            </a:pPr>
            <a:endParaRPr lang="en-US" sz="3300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algn="l">
              <a:lnSpc>
                <a:spcPts val="4620"/>
              </a:lnSpc>
            </a:pPr>
            <a:endParaRPr lang="en-US" sz="3300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algn="l">
              <a:lnSpc>
                <a:spcPts val="4620"/>
              </a:lnSpc>
            </a:pPr>
            <a:endParaRPr lang="en-US" sz="3300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algn="l">
              <a:lnSpc>
                <a:spcPts val="4620"/>
              </a:lnSpc>
            </a:pPr>
            <a:endParaRPr lang="en-US" sz="3300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algn="l">
              <a:lnSpc>
                <a:spcPts val="4620"/>
              </a:lnSpc>
            </a:pPr>
            <a:endParaRPr lang="en-US" sz="3300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algn="l">
              <a:lnSpc>
                <a:spcPts val="4620"/>
              </a:lnSpc>
            </a:pPr>
            <a:endParaRPr lang="en-US" sz="3300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algn="l">
              <a:lnSpc>
                <a:spcPts val="4620"/>
              </a:lnSpc>
            </a:pPr>
            <a:endParaRPr lang="en-US" sz="3300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39643" y="5501589"/>
            <a:ext cx="2991363" cy="2845534"/>
          </a:xfrm>
          <a:custGeom>
            <a:avLst/>
            <a:gdLst/>
            <a:ahLst/>
            <a:cxnLst/>
            <a:rect l="l" t="t" r="r" b="b"/>
            <a:pathLst>
              <a:path w="2991363" h="2845534">
                <a:moveTo>
                  <a:pt x="0" y="0"/>
                </a:moveTo>
                <a:lnTo>
                  <a:pt x="2991363" y="0"/>
                </a:lnTo>
                <a:lnTo>
                  <a:pt x="2991363" y="2845533"/>
                </a:lnTo>
                <a:lnTo>
                  <a:pt x="0" y="28455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641723" y="2798277"/>
            <a:ext cx="4337906" cy="5783875"/>
          </a:xfrm>
          <a:custGeom>
            <a:avLst/>
            <a:gdLst/>
            <a:ahLst/>
            <a:cxnLst/>
            <a:rect l="l" t="t" r="r" b="b"/>
            <a:pathLst>
              <a:path w="4337906" h="5783875">
                <a:moveTo>
                  <a:pt x="0" y="0"/>
                </a:moveTo>
                <a:lnTo>
                  <a:pt x="4337906" y="0"/>
                </a:lnTo>
                <a:lnTo>
                  <a:pt x="4337906" y="5783875"/>
                </a:lnTo>
                <a:lnTo>
                  <a:pt x="0" y="57838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429067" y="3006476"/>
            <a:ext cx="4216584" cy="3406290"/>
            <a:chOff x="0" y="0"/>
            <a:chExt cx="5622112" cy="4541720"/>
          </a:xfrm>
        </p:grpSpPr>
        <p:sp>
          <p:nvSpPr>
            <p:cNvPr id="10" name="TextBox 10"/>
            <p:cNvSpPr txBox="1"/>
            <p:nvPr/>
          </p:nvSpPr>
          <p:spPr>
            <a:xfrm>
              <a:off x="0" y="4086555"/>
              <a:ext cx="5622112" cy="4551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95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47625"/>
              <a:ext cx="5622112" cy="35342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99"/>
                </a:lnSpc>
              </a:pPr>
              <a:r>
                <a:rPr lang="en-US" sz="4726" spc="-47">
                  <a:solidFill>
                    <a:srgbClr val="FFFFFF"/>
                  </a:solidFill>
                  <a:latin typeface="Century Gothic 1"/>
                  <a:ea typeface="Century Gothic 1"/>
                  <a:cs typeface="Century Gothic 1"/>
                  <a:sym typeface="Century Gothic 1"/>
                </a:rPr>
                <a:t>JOB TRAINING </a:t>
              </a:r>
            </a:p>
            <a:p>
              <a:pPr algn="l">
                <a:lnSpc>
                  <a:spcPts val="5199"/>
                </a:lnSpc>
              </a:pPr>
              <a:r>
                <a:rPr lang="en-US" sz="4726" spc="-47">
                  <a:solidFill>
                    <a:srgbClr val="FFFFFF"/>
                  </a:solidFill>
                  <a:latin typeface="Century Gothic 1"/>
                  <a:ea typeface="Century Gothic 1"/>
                  <a:cs typeface="Century Gothic 1"/>
                  <a:sym typeface="Century Gothic 1"/>
                </a:rPr>
                <a:t>CULINARY ARTS</a:t>
              </a:r>
            </a:p>
            <a:p>
              <a:pPr algn="l">
                <a:lnSpc>
                  <a:spcPts val="5199"/>
                </a:lnSpc>
              </a:pPr>
              <a:endParaRPr lang="en-US" sz="4726" spc="-47">
                <a:solidFill>
                  <a:srgbClr val="FFFFFF"/>
                </a:solidFill>
                <a:latin typeface="Century Gothic 1"/>
                <a:ea typeface="Century Gothic 1"/>
                <a:cs typeface="Century Gothic 1"/>
                <a:sym typeface="Century Gothic 1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26961"/>
            <a:ext cx="5212116" cy="10680917"/>
            <a:chOff x="0" y="0"/>
            <a:chExt cx="6949489" cy="14241222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6243244" cy="14241222"/>
            </a:xfrm>
            <a:prstGeom prst="rect">
              <a:avLst/>
            </a:prstGeom>
            <a:solidFill>
              <a:srgbClr val="FFB200"/>
            </a:solid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4"/>
            <p:cNvGrpSpPr/>
            <p:nvPr/>
          </p:nvGrpSpPr>
          <p:grpSpPr>
            <a:xfrm rot="-8100000">
              <a:off x="5485111" y="6514733"/>
              <a:ext cx="1213699" cy="1211757"/>
              <a:chOff x="0" y="0"/>
              <a:chExt cx="6350000" cy="633984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2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" name="TextBox 6"/>
          <p:cNvSpPr txBox="1"/>
          <p:nvPr/>
        </p:nvSpPr>
        <p:spPr>
          <a:xfrm>
            <a:off x="5212116" y="107322"/>
            <a:ext cx="8385846" cy="13917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L.O.G.I.C. (Logistics, Operations, General Warehousing and Inventory Control</a:t>
            </a:r>
          </a:p>
          <a:p>
            <a:pPr marL="712470" lvl="1" indent="-356235" algn="l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14 week warehousing/logistics training program </a:t>
            </a:r>
          </a:p>
          <a:p>
            <a:pPr algn="l">
              <a:lnSpc>
                <a:spcPts val="4620"/>
              </a:lnSpc>
            </a:pPr>
            <a:endParaRPr lang="en-US" sz="3300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marL="712470" lvl="1" indent="-356235" algn="l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Learn the ins and outs of a working warehouse, including how to use warehouse equipment</a:t>
            </a:r>
          </a:p>
          <a:p>
            <a:pPr algn="l">
              <a:lnSpc>
                <a:spcPts val="4620"/>
              </a:lnSpc>
            </a:pPr>
            <a:endParaRPr lang="en-US" sz="3300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marL="712470" lvl="1" indent="-356235" algn="l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Life skills training </a:t>
            </a:r>
          </a:p>
          <a:p>
            <a:pPr algn="l">
              <a:lnSpc>
                <a:spcPts val="4620"/>
              </a:lnSpc>
            </a:pPr>
            <a:endParaRPr lang="en-US" sz="3300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marL="712470" lvl="1" indent="-356235" algn="l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Students have the opportunity to earn four certifications </a:t>
            </a:r>
          </a:p>
          <a:p>
            <a:pPr marL="1424940" lvl="2" indent="-474980" algn="l">
              <a:lnSpc>
                <a:spcPts val="4620"/>
              </a:lnSpc>
              <a:buFont typeface="Arial"/>
              <a:buChar char="⚬"/>
            </a:pPr>
            <a:r>
              <a:rPr lang="en-US" sz="3300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OSHA-10</a:t>
            </a:r>
          </a:p>
          <a:p>
            <a:pPr marL="1424940" lvl="2" indent="-474980" algn="l">
              <a:lnSpc>
                <a:spcPts val="4620"/>
              </a:lnSpc>
              <a:buFont typeface="Arial"/>
              <a:buChar char="⚬"/>
            </a:pPr>
            <a:r>
              <a:rPr lang="en-US" sz="3300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Forklift</a:t>
            </a:r>
          </a:p>
          <a:p>
            <a:pPr marL="1424940" lvl="2" indent="-474980" algn="l">
              <a:lnSpc>
                <a:spcPts val="4620"/>
              </a:lnSpc>
              <a:buFont typeface="Arial"/>
              <a:buChar char="⚬"/>
            </a:pPr>
            <a:r>
              <a:rPr lang="en-US" sz="3300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Certified Logistics Associate Certified Logistics Technician </a:t>
            </a:r>
          </a:p>
          <a:p>
            <a:pPr algn="l">
              <a:lnSpc>
                <a:spcPts val="4620"/>
              </a:lnSpc>
            </a:pPr>
            <a:endParaRPr lang="en-US" sz="3300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algn="l">
              <a:lnSpc>
                <a:spcPts val="4620"/>
              </a:lnSpc>
            </a:pPr>
            <a:endParaRPr lang="en-US" sz="3300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algn="l">
              <a:lnSpc>
                <a:spcPts val="4620"/>
              </a:lnSpc>
            </a:pPr>
            <a:endParaRPr lang="en-US" sz="3300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algn="l">
              <a:lnSpc>
                <a:spcPts val="4620"/>
              </a:lnSpc>
            </a:pPr>
            <a:endParaRPr lang="en-US" sz="3300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algn="l">
              <a:lnSpc>
                <a:spcPts val="4620"/>
              </a:lnSpc>
            </a:pPr>
            <a:endParaRPr lang="en-US" sz="3300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algn="l">
              <a:lnSpc>
                <a:spcPts val="4620"/>
              </a:lnSpc>
            </a:pPr>
            <a:endParaRPr lang="en-US" sz="3300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algn="l">
              <a:lnSpc>
                <a:spcPts val="4620"/>
              </a:lnSpc>
            </a:pPr>
            <a:endParaRPr lang="en-US" sz="3300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227033" y="3081426"/>
            <a:ext cx="4216584" cy="3256390"/>
            <a:chOff x="0" y="0"/>
            <a:chExt cx="5622112" cy="4341853"/>
          </a:xfrm>
        </p:grpSpPr>
        <p:sp>
          <p:nvSpPr>
            <p:cNvPr id="8" name="TextBox 8"/>
            <p:cNvSpPr txBox="1"/>
            <p:nvPr/>
          </p:nvSpPr>
          <p:spPr>
            <a:xfrm>
              <a:off x="0" y="3886688"/>
              <a:ext cx="5622112" cy="4551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95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7625"/>
              <a:ext cx="5622112" cy="33344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99"/>
                </a:lnSpc>
              </a:pPr>
              <a:r>
                <a:rPr lang="en-US" sz="4726" spc="-47">
                  <a:solidFill>
                    <a:srgbClr val="FFFFFF"/>
                  </a:solidFill>
                  <a:latin typeface="Century Gothic 1"/>
                  <a:ea typeface="Century Gothic 1"/>
                  <a:cs typeface="Century Gothic 1"/>
                  <a:sym typeface="Century Gothic 1"/>
                </a:rPr>
                <a:t>JOB TRAINING </a:t>
              </a:r>
            </a:p>
            <a:p>
              <a:pPr algn="l">
                <a:lnSpc>
                  <a:spcPts val="4649"/>
                </a:lnSpc>
              </a:pPr>
              <a:r>
                <a:rPr lang="en-US" sz="4226" spc="-42">
                  <a:solidFill>
                    <a:srgbClr val="FFFFFF"/>
                  </a:solidFill>
                  <a:latin typeface="Century Gothic 1"/>
                  <a:ea typeface="Century Gothic 1"/>
                  <a:cs typeface="Century Gothic 1"/>
                  <a:sym typeface="Century Gothic 1"/>
                </a:rPr>
                <a:t>WAREHOUSING/</a:t>
              </a:r>
            </a:p>
            <a:p>
              <a:pPr algn="l">
                <a:lnSpc>
                  <a:spcPts val="4649"/>
                </a:lnSpc>
              </a:pPr>
              <a:r>
                <a:rPr lang="en-US" sz="4226" spc="-42">
                  <a:solidFill>
                    <a:srgbClr val="FFFFFF"/>
                  </a:solidFill>
                  <a:latin typeface="Century Gothic 1"/>
                  <a:ea typeface="Century Gothic 1"/>
                  <a:cs typeface="Century Gothic 1"/>
                  <a:sym typeface="Century Gothic 1"/>
                </a:rPr>
                <a:t>LOGISTICS</a:t>
              </a:r>
            </a:p>
            <a:p>
              <a:pPr algn="l">
                <a:lnSpc>
                  <a:spcPts val="5199"/>
                </a:lnSpc>
              </a:pPr>
              <a:endParaRPr lang="en-US" sz="4226" spc="-42">
                <a:solidFill>
                  <a:srgbClr val="FFFFFF"/>
                </a:solidFill>
                <a:latin typeface="Century Gothic 1"/>
                <a:ea typeface="Century Gothic 1"/>
                <a:cs typeface="Century Gothic 1"/>
                <a:sym typeface="Century Gothic 1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792590" y="5470855"/>
            <a:ext cx="3085470" cy="2109690"/>
          </a:xfrm>
          <a:custGeom>
            <a:avLst/>
            <a:gdLst/>
            <a:ahLst/>
            <a:cxnLst/>
            <a:rect l="l" t="t" r="r" b="b"/>
            <a:pathLst>
              <a:path w="3085470" h="2109690">
                <a:moveTo>
                  <a:pt x="0" y="0"/>
                </a:moveTo>
                <a:lnTo>
                  <a:pt x="3085470" y="0"/>
                </a:lnTo>
                <a:lnTo>
                  <a:pt x="3085470" y="2109690"/>
                </a:lnTo>
                <a:lnTo>
                  <a:pt x="0" y="21096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597963" y="2904528"/>
            <a:ext cx="4439329" cy="5919105"/>
          </a:xfrm>
          <a:custGeom>
            <a:avLst/>
            <a:gdLst/>
            <a:ahLst/>
            <a:cxnLst/>
            <a:rect l="l" t="t" r="r" b="b"/>
            <a:pathLst>
              <a:path w="4439329" h="5919105">
                <a:moveTo>
                  <a:pt x="0" y="0"/>
                </a:moveTo>
                <a:lnTo>
                  <a:pt x="4439328" y="0"/>
                </a:lnTo>
                <a:lnTo>
                  <a:pt x="4439328" y="5919105"/>
                </a:lnTo>
                <a:lnTo>
                  <a:pt x="0" y="5919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26961"/>
            <a:ext cx="5212116" cy="10680917"/>
            <a:chOff x="0" y="0"/>
            <a:chExt cx="6949489" cy="14241222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6243244" cy="14241222"/>
            </a:xfrm>
            <a:prstGeom prst="rect">
              <a:avLst/>
            </a:prstGeom>
            <a:solidFill>
              <a:srgbClr val="FFB200"/>
            </a:solid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4"/>
            <p:cNvGrpSpPr/>
            <p:nvPr/>
          </p:nvGrpSpPr>
          <p:grpSpPr>
            <a:xfrm rot="-8100000">
              <a:off x="5485111" y="6514733"/>
              <a:ext cx="1213699" cy="1211757"/>
              <a:chOff x="0" y="0"/>
              <a:chExt cx="6350000" cy="633984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2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" name="TextBox 6"/>
          <p:cNvSpPr txBox="1"/>
          <p:nvPr/>
        </p:nvSpPr>
        <p:spPr>
          <a:xfrm>
            <a:off x="5212116" y="1283851"/>
            <a:ext cx="8385846" cy="12174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S.T.E.P.</a:t>
            </a:r>
          </a:p>
          <a:p>
            <a:pPr marL="712470" lvl="1" indent="-356235" algn="l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Fosters diversity and inclusiveness by empowering and employing people with disabilities within our organization.</a:t>
            </a:r>
          </a:p>
          <a:p>
            <a:pPr marL="712470" lvl="1" indent="-356235" algn="l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We met with directors to determine tasks and identified the following employment opportunities: </a:t>
            </a:r>
          </a:p>
          <a:p>
            <a:pPr marL="1424940" lvl="2" indent="-474980" algn="l">
              <a:lnSpc>
                <a:spcPts val="4620"/>
              </a:lnSpc>
              <a:buFont typeface="Arial"/>
              <a:buChar char="⚬"/>
            </a:pPr>
            <a:r>
              <a:rPr lang="en-US" sz="3300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Cafe</a:t>
            </a:r>
          </a:p>
          <a:p>
            <a:pPr marL="1424940" lvl="2" indent="-474980" algn="l">
              <a:lnSpc>
                <a:spcPts val="4620"/>
              </a:lnSpc>
              <a:buFont typeface="Arial"/>
              <a:buChar char="⚬"/>
            </a:pPr>
            <a:r>
              <a:rPr lang="en-US" sz="3300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Healthy Pantry Center</a:t>
            </a:r>
          </a:p>
          <a:p>
            <a:pPr marL="1424940" lvl="2" indent="-474980" algn="l">
              <a:lnSpc>
                <a:spcPts val="4620"/>
              </a:lnSpc>
              <a:buFont typeface="Arial"/>
              <a:buChar char="⚬"/>
            </a:pPr>
            <a:r>
              <a:rPr lang="en-US" sz="3300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Farm/Garden</a:t>
            </a:r>
          </a:p>
          <a:p>
            <a:pPr marL="1424940" lvl="2" indent="-474980" algn="l">
              <a:lnSpc>
                <a:spcPts val="4620"/>
              </a:lnSpc>
              <a:buFont typeface="Arial"/>
              <a:buChar char="⚬"/>
            </a:pPr>
            <a:r>
              <a:rPr lang="en-US" sz="3300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Office Support</a:t>
            </a:r>
          </a:p>
          <a:p>
            <a:pPr marL="1424940" lvl="2" indent="-474980" algn="l">
              <a:lnSpc>
                <a:spcPts val="4620"/>
              </a:lnSpc>
              <a:buFont typeface="Arial"/>
              <a:buChar char="⚬"/>
            </a:pPr>
            <a:r>
              <a:rPr lang="en-US" sz="3300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Warehouse/Inventory</a:t>
            </a:r>
          </a:p>
          <a:p>
            <a:pPr marL="1424940" lvl="2" indent="-474980" algn="l">
              <a:lnSpc>
                <a:spcPts val="4620"/>
              </a:lnSpc>
              <a:buFont typeface="Arial"/>
              <a:buChar char="⚬"/>
            </a:pPr>
            <a:r>
              <a:rPr lang="en-US" sz="3300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Facilities</a:t>
            </a:r>
          </a:p>
          <a:p>
            <a:pPr algn="l">
              <a:lnSpc>
                <a:spcPts val="4620"/>
              </a:lnSpc>
            </a:pPr>
            <a:endParaRPr lang="en-US" sz="3300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algn="l">
              <a:lnSpc>
                <a:spcPts val="4620"/>
              </a:lnSpc>
            </a:pPr>
            <a:endParaRPr lang="en-US" sz="3300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algn="l">
              <a:lnSpc>
                <a:spcPts val="4620"/>
              </a:lnSpc>
            </a:pPr>
            <a:endParaRPr lang="en-US" sz="3300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algn="l">
              <a:lnSpc>
                <a:spcPts val="4620"/>
              </a:lnSpc>
            </a:pPr>
            <a:endParaRPr lang="en-US" sz="3300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algn="l">
              <a:lnSpc>
                <a:spcPts val="4620"/>
              </a:lnSpc>
            </a:pPr>
            <a:endParaRPr lang="en-US" sz="3300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algn="l">
              <a:lnSpc>
                <a:spcPts val="4620"/>
              </a:lnSpc>
            </a:pPr>
            <a:endParaRPr lang="en-US" sz="3300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algn="l">
              <a:lnSpc>
                <a:spcPts val="4620"/>
              </a:lnSpc>
            </a:pPr>
            <a:endParaRPr lang="en-US" sz="3300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227033" y="2019389"/>
            <a:ext cx="4216584" cy="5380465"/>
            <a:chOff x="0" y="0"/>
            <a:chExt cx="5622112" cy="7173953"/>
          </a:xfrm>
        </p:grpSpPr>
        <p:sp>
          <p:nvSpPr>
            <p:cNvPr id="8" name="TextBox 8"/>
            <p:cNvSpPr txBox="1"/>
            <p:nvPr/>
          </p:nvSpPr>
          <p:spPr>
            <a:xfrm>
              <a:off x="0" y="6718788"/>
              <a:ext cx="5622112" cy="4551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95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7625"/>
              <a:ext cx="5622112" cy="61665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99"/>
                </a:lnSpc>
              </a:pPr>
              <a:r>
                <a:rPr lang="en-US" sz="4726" spc="-47">
                  <a:solidFill>
                    <a:srgbClr val="FFFFFF"/>
                  </a:solidFill>
                  <a:latin typeface="Century Gothic 1"/>
                  <a:ea typeface="Century Gothic 1"/>
                  <a:cs typeface="Century Gothic 1"/>
                  <a:sym typeface="Century Gothic 1"/>
                </a:rPr>
                <a:t>SPECIALIZED TRAINING EMPLOYMENT PROGRAM</a:t>
              </a:r>
            </a:p>
            <a:p>
              <a:pPr algn="l">
                <a:lnSpc>
                  <a:spcPts val="5199"/>
                </a:lnSpc>
              </a:pPr>
              <a:r>
                <a:rPr lang="en-US" sz="4726" spc="-47">
                  <a:solidFill>
                    <a:srgbClr val="FFFFFF"/>
                  </a:solidFill>
                  <a:latin typeface="Century Gothic 1"/>
                  <a:ea typeface="Century Gothic 1"/>
                  <a:cs typeface="Century Gothic 1"/>
                  <a:sym typeface="Century Gothic 1"/>
                </a:rPr>
                <a:t>(S.T.E.P)</a:t>
              </a:r>
            </a:p>
            <a:p>
              <a:pPr algn="l">
                <a:lnSpc>
                  <a:spcPts val="5199"/>
                </a:lnSpc>
              </a:pPr>
              <a:endParaRPr lang="en-US" sz="4726" spc="-47">
                <a:solidFill>
                  <a:srgbClr val="FFFFFF"/>
                </a:solidFill>
                <a:latin typeface="Century Gothic 1"/>
                <a:ea typeface="Century Gothic 1"/>
                <a:cs typeface="Century Gothic 1"/>
                <a:sym typeface="Century Gothic 1"/>
              </a:endParaRPr>
            </a:p>
            <a:p>
              <a:pPr algn="l">
                <a:lnSpc>
                  <a:spcPts val="5199"/>
                </a:lnSpc>
              </a:pPr>
              <a:endParaRPr lang="en-US" sz="4726" spc="-47">
                <a:solidFill>
                  <a:srgbClr val="FFFFFF"/>
                </a:solidFill>
                <a:latin typeface="Century Gothic 1"/>
                <a:ea typeface="Century Gothic 1"/>
                <a:cs typeface="Century Gothic 1"/>
                <a:sym typeface="Century Gothic 1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508786" y="5864081"/>
            <a:ext cx="2818296" cy="2152473"/>
          </a:xfrm>
          <a:custGeom>
            <a:avLst/>
            <a:gdLst/>
            <a:ahLst/>
            <a:cxnLst/>
            <a:rect l="l" t="t" r="r" b="b"/>
            <a:pathLst>
              <a:path w="2818296" h="2152473">
                <a:moveTo>
                  <a:pt x="0" y="0"/>
                </a:moveTo>
                <a:lnTo>
                  <a:pt x="2818296" y="0"/>
                </a:lnTo>
                <a:lnTo>
                  <a:pt x="2818296" y="2152473"/>
                </a:lnTo>
                <a:lnTo>
                  <a:pt x="0" y="21524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887741" y="2367474"/>
            <a:ext cx="4164040" cy="5552053"/>
          </a:xfrm>
          <a:custGeom>
            <a:avLst/>
            <a:gdLst/>
            <a:ahLst/>
            <a:cxnLst/>
            <a:rect l="l" t="t" r="r" b="b"/>
            <a:pathLst>
              <a:path w="4164040" h="5552053">
                <a:moveTo>
                  <a:pt x="0" y="0"/>
                </a:moveTo>
                <a:lnTo>
                  <a:pt x="4164039" y="0"/>
                </a:lnTo>
                <a:lnTo>
                  <a:pt x="4164039" y="5552052"/>
                </a:lnTo>
                <a:lnTo>
                  <a:pt x="0" y="55520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955127"/>
            <a:ext cx="3906038" cy="3906038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t="-16653" b="-1665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 rot="5400000">
            <a:off x="12295861" y="3662786"/>
            <a:ext cx="8412102" cy="314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30"/>
              </a:lnSpc>
            </a:pPr>
            <a:r>
              <a:rPr lang="en-US" sz="6408" spc="320">
                <a:solidFill>
                  <a:srgbClr val="FFFFFF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HANDS-ON TRAINING AT THE FOOD BANK CAFES</a:t>
            </a: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28700" y="5507631"/>
            <a:ext cx="3906038" cy="3906038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-16680" r="-1668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5596466" y="955127"/>
            <a:ext cx="3906038" cy="3906038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4"/>
              <a:stretch>
                <a:fillRect b="-3330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5596466" y="5487045"/>
            <a:ext cx="3906038" cy="3906038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5"/>
              <a:stretch>
                <a:fillRect l="-16680" r="-1668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0261908" y="955127"/>
            <a:ext cx="3906038" cy="3906038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l="-16679" r="-1667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0261908" y="5487045"/>
            <a:ext cx="3906038" cy="3906038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7"/>
              <a:stretch>
                <a:fillRect b="-3330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4C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7493" y="3320257"/>
            <a:ext cx="9813313" cy="5622605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77493" y="936225"/>
            <a:ext cx="9183333" cy="1937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68"/>
              </a:lnSpc>
            </a:pPr>
            <a:r>
              <a:rPr lang="en-US" sz="5975" spc="298">
                <a:solidFill>
                  <a:srgbClr val="FFFFFF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WHY WE </a:t>
            </a:r>
          </a:p>
          <a:p>
            <a:pPr algn="l">
              <a:lnSpc>
                <a:spcPts val="7768"/>
              </a:lnSpc>
            </a:pPr>
            <a:r>
              <a:rPr lang="en-US" sz="5975" spc="298">
                <a:solidFill>
                  <a:srgbClr val="FFFFFF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ARE NEEDED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2257707" y="1050601"/>
            <a:ext cx="5001593" cy="8185798"/>
            <a:chOff x="0" y="0"/>
            <a:chExt cx="6668791" cy="10914397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t="19313" b="19313"/>
            <a:stretch>
              <a:fillRect/>
            </a:stretch>
          </p:blipFill>
          <p:spPr>
            <a:xfrm>
              <a:off x="0" y="0"/>
              <a:ext cx="6668791" cy="54571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9367" r="9367"/>
            <a:stretch>
              <a:fillRect/>
            </a:stretch>
          </p:blipFill>
          <p:spPr>
            <a:xfrm>
              <a:off x="0" y="5457199"/>
              <a:ext cx="6668791" cy="5457199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984007" y="3931415"/>
            <a:ext cx="8454095" cy="3980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6916" lvl="1" indent="-488458" algn="l">
              <a:lnSpc>
                <a:spcPts val="6334"/>
              </a:lnSpc>
              <a:buFont typeface="Arial"/>
              <a:buChar char="•"/>
            </a:pPr>
            <a:r>
              <a:rPr lang="en-US" sz="4524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1 in 8 Delawareans is food insecure</a:t>
            </a:r>
          </a:p>
          <a:p>
            <a:pPr algn="l">
              <a:lnSpc>
                <a:spcPts val="6334"/>
              </a:lnSpc>
            </a:pPr>
            <a:endParaRPr lang="en-US" sz="4524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marL="976916" lvl="1" indent="-488458" algn="l">
              <a:lnSpc>
                <a:spcPts val="6334"/>
              </a:lnSpc>
              <a:buFont typeface="Arial"/>
              <a:buChar char="•"/>
            </a:pPr>
            <a:r>
              <a:rPr lang="en-US" sz="4524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1 in 5 Delaware children is food insecure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4C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78604" y="2445744"/>
            <a:ext cx="3022723" cy="2524763"/>
          </a:xfrm>
          <a:prstGeom prst="rect">
            <a:avLst/>
          </a:prstGeom>
          <a:solidFill>
            <a:srgbClr val="FFB200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2700000">
            <a:off x="2653562" y="4715224"/>
            <a:ext cx="472806" cy="472050"/>
            <a:chOff x="0" y="0"/>
            <a:chExt cx="6350000" cy="6339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2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>
            <a:off x="7882643" y="2466122"/>
            <a:ext cx="3022723" cy="2524763"/>
          </a:xfrm>
          <a:prstGeom prst="rect">
            <a:avLst/>
          </a:prstGeom>
          <a:solidFill>
            <a:srgbClr val="FFB200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 rot="-2700000">
            <a:off x="9157601" y="4735602"/>
            <a:ext cx="472806" cy="472050"/>
            <a:chOff x="0" y="0"/>
            <a:chExt cx="6350000" cy="6339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2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814136" y="2877425"/>
            <a:ext cx="2137962" cy="1739767"/>
          </a:xfrm>
          <a:custGeom>
            <a:avLst/>
            <a:gdLst/>
            <a:ahLst/>
            <a:cxnLst/>
            <a:rect l="l" t="t" r="r" b="b"/>
            <a:pathLst>
              <a:path w="2137962" h="1739767">
                <a:moveTo>
                  <a:pt x="0" y="0"/>
                </a:moveTo>
                <a:lnTo>
                  <a:pt x="2137962" y="0"/>
                </a:lnTo>
                <a:lnTo>
                  <a:pt x="2137962" y="1739767"/>
                </a:lnTo>
                <a:lnTo>
                  <a:pt x="0" y="1739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441426" y="2916608"/>
            <a:ext cx="1918854" cy="1700584"/>
          </a:xfrm>
          <a:custGeom>
            <a:avLst/>
            <a:gdLst/>
            <a:ahLst/>
            <a:cxnLst/>
            <a:rect l="l" t="t" r="r" b="b"/>
            <a:pathLst>
              <a:path w="1918854" h="1700584">
                <a:moveTo>
                  <a:pt x="0" y="0"/>
                </a:moveTo>
                <a:lnTo>
                  <a:pt x="1918853" y="0"/>
                </a:lnTo>
                <a:lnTo>
                  <a:pt x="1918853" y="1700584"/>
                </a:lnTo>
                <a:lnTo>
                  <a:pt x="0" y="17005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AutoShape 10"/>
          <p:cNvSpPr/>
          <p:nvPr/>
        </p:nvSpPr>
        <p:spPr>
          <a:xfrm>
            <a:off x="13439978" y="2466122"/>
            <a:ext cx="3022723" cy="2524763"/>
          </a:xfrm>
          <a:prstGeom prst="rect">
            <a:avLst/>
          </a:prstGeom>
          <a:solidFill>
            <a:srgbClr val="FFB200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 rot="-2700000">
            <a:off x="14714937" y="4735602"/>
            <a:ext cx="472806" cy="472050"/>
            <a:chOff x="0" y="0"/>
            <a:chExt cx="6350000" cy="633984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2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Freeform 13"/>
          <p:cNvSpPr/>
          <p:nvPr/>
        </p:nvSpPr>
        <p:spPr>
          <a:xfrm>
            <a:off x="13929488" y="2699804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62664" y="5506914"/>
            <a:ext cx="5654603" cy="4541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7"/>
              </a:lnSpc>
            </a:pPr>
            <a:r>
              <a:rPr lang="en-US" sz="3038" spc="30">
                <a:solidFill>
                  <a:srgbClr val="FFFFFF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VOLUNTEER</a:t>
            </a:r>
          </a:p>
          <a:p>
            <a:pPr algn="ctr">
              <a:lnSpc>
                <a:spcPts val="4557"/>
              </a:lnSpc>
            </a:pPr>
            <a:r>
              <a:rPr lang="en-US" sz="3038" spc="30">
                <a:solidFill>
                  <a:srgbClr val="FFFFFF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On the Farm</a:t>
            </a:r>
          </a:p>
          <a:p>
            <a:pPr algn="ctr">
              <a:lnSpc>
                <a:spcPts val="4557"/>
              </a:lnSpc>
            </a:pPr>
            <a:r>
              <a:rPr lang="en-US" sz="3038" spc="30">
                <a:solidFill>
                  <a:srgbClr val="FFFFFF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In the Garden</a:t>
            </a:r>
          </a:p>
          <a:p>
            <a:pPr algn="ctr">
              <a:lnSpc>
                <a:spcPts val="4557"/>
              </a:lnSpc>
            </a:pPr>
            <a:r>
              <a:rPr lang="en-US" sz="3038" spc="30">
                <a:solidFill>
                  <a:srgbClr val="FFFFFF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Healthy Pantry Center</a:t>
            </a:r>
          </a:p>
          <a:p>
            <a:pPr algn="ctr">
              <a:lnSpc>
                <a:spcPts val="4557"/>
              </a:lnSpc>
            </a:pPr>
            <a:r>
              <a:rPr lang="en-US" sz="3038" spc="30">
                <a:solidFill>
                  <a:srgbClr val="FFFFFF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Volunteer Room</a:t>
            </a:r>
          </a:p>
          <a:p>
            <a:pPr algn="ctr">
              <a:lnSpc>
                <a:spcPts val="4557"/>
              </a:lnSpc>
            </a:pPr>
            <a:r>
              <a:rPr lang="en-US" sz="3038" spc="30">
                <a:solidFill>
                  <a:srgbClr val="FFFFFF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Mentor Students </a:t>
            </a:r>
          </a:p>
          <a:p>
            <a:pPr algn="ctr">
              <a:lnSpc>
                <a:spcPts val="4557"/>
              </a:lnSpc>
            </a:pPr>
            <a:r>
              <a:rPr lang="en-US" sz="3038" spc="30">
                <a:solidFill>
                  <a:srgbClr val="FFFFFF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Mobile Pantries</a:t>
            </a:r>
          </a:p>
          <a:p>
            <a:pPr algn="ctr">
              <a:lnSpc>
                <a:spcPts val="4557"/>
              </a:lnSpc>
            </a:pPr>
            <a:endParaRPr lang="en-US" sz="3038" spc="30">
              <a:solidFill>
                <a:srgbClr val="FFFFFF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378604" y="497617"/>
            <a:ext cx="11309206" cy="1014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74"/>
              </a:lnSpc>
            </a:pPr>
            <a:r>
              <a:rPr lang="en-US" sz="6364" spc="318">
                <a:solidFill>
                  <a:srgbClr val="FFFFFF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HOW TO GET INVOLVED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896339" y="5543026"/>
            <a:ext cx="3009027" cy="2827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7"/>
              </a:lnSpc>
            </a:pPr>
            <a:r>
              <a:rPr lang="en-US" sz="3038" spc="30">
                <a:solidFill>
                  <a:srgbClr val="FFFFFF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DONATE</a:t>
            </a:r>
          </a:p>
          <a:p>
            <a:pPr algn="ctr">
              <a:lnSpc>
                <a:spcPts val="4557"/>
              </a:lnSpc>
            </a:pPr>
            <a:r>
              <a:rPr lang="en-US" sz="3038" spc="30">
                <a:solidFill>
                  <a:srgbClr val="FFFFFF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Food drives</a:t>
            </a:r>
          </a:p>
          <a:p>
            <a:pPr algn="ctr">
              <a:lnSpc>
                <a:spcPts val="4557"/>
              </a:lnSpc>
            </a:pPr>
            <a:r>
              <a:rPr lang="en-US" sz="3038" spc="30">
                <a:solidFill>
                  <a:srgbClr val="FFFFFF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Fundraisers</a:t>
            </a:r>
          </a:p>
          <a:p>
            <a:pPr algn="ctr">
              <a:lnSpc>
                <a:spcPts val="4557"/>
              </a:lnSpc>
            </a:pPr>
            <a:r>
              <a:rPr lang="en-US" sz="3038" spc="30">
                <a:solidFill>
                  <a:srgbClr val="FFFFFF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Special events</a:t>
            </a:r>
          </a:p>
          <a:p>
            <a:pPr algn="ctr">
              <a:lnSpc>
                <a:spcPts val="4557"/>
              </a:lnSpc>
            </a:pPr>
            <a:r>
              <a:rPr lang="en-US" sz="3038" spc="30">
                <a:solidFill>
                  <a:srgbClr val="FFFFFF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$1 = 3 meals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070742" y="5543026"/>
            <a:ext cx="3774892" cy="2255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7"/>
              </a:lnSpc>
            </a:pPr>
            <a:r>
              <a:rPr lang="en-US" sz="3038" spc="30">
                <a:solidFill>
                  <a:srgbClr val="FFFFFF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OTHER WAYS</a:t>
            </a:r>
          </a:p>
          <a:p>
            <a:pPr algn="ctr">
              <a:lnSpc>
                <a:spcPts val="4557"/>
              </a:lnSpc>
            </a:pPr>
            <a:r>
              <a:rPr lang="en-US" sz="3038" spc="30">
                <a:solidFill>
                  <a:srgbClr val="FFFFFF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Dine in the cafe</a:t>
            </a:r>
          </a:p>
          <a:p>
            <a:pPr algn="ctr">
              <a:lnSpc>
                <a:spcPts val="4557"/>
              </a:lnSpc>
            </a:pPr>
            <a:r>
              <a:rPr lang="en-US" sz="3038" spc="30">
                <a:solidFill>
                  <a:srgbClr val="FFFFFF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Soup sale</a:t>
            </a:r>
          </a:p>
          <a:p>
            <a:pPr algn="ctr">
              <a:lnSpc>
                <a:spcPts val="4557"/>
              </a:lnSpc>
            </a:pPr>
            <a:r>
              <a:rPr lang="en-US" sz="3038" spc="30">
                <a:solidFill>
                  <a:srgbClr val="FFFFFF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Catering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896392" y="9411971"/>
            <a:ext cx="6495217" cy="636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FFFFFF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www.fbd.volunteerhub.com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4C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78985" y="1989271"/>
            <a:ext cx="7530030" cy="6833502"/>
          </a:xfrm>
          <a:custGeom>
            <a:avLst/>
            <a:gdLst/>
            <a:ahLst/>
            <a:cxnLst/>
            <a:rect l="l" t="t" r="r" b="b"/>
            <a:pathLst>
              <a:path w="7530030" h="6833502">
                <a:moveTo>
                  <a:pt x="0" y="0"/>
                </a:moveTo>
                <a:lnTo>
                  <a:pt x="7530030" y="0"/>
                </a:lnTo>
                <a:lnTo>
                  <a:pt x="7530030" y="6833501"/>
                </a:lnTo>
                <a:lnTo>
                  <a:pt x="0" y="68335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4C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4824767"/>
            <a:ext cx="2132021" cy="2057400"/>
          </a:xfrm>
          <a:custGeom>
            <a:avLst/>
            <a:gdLst/>
            <a:ahLst/>
            <a:cxnLst/>
            <a:rect l="l" t="t" r="r" b="b"/>
            <a:pathLst>
              <a:path w="2132021" h="2057400">
                <a:moveTo>
                  <a:pt x="0" y="0"/>
                </a:moveTo>
                <a:lnTo>
                  <a:pt x="2132021" y="0"/>
                </a:lnTo>
                <a:lnTo>
                  <a:pt x="2132021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46810" y="7663217"/>
            <a:ext cx="2013911" cy="2013911"/>
          </a:xfrm>
          <a:custGeom>
            <a:avLst/>
            <a:gdLst/>
            <a:ahLst/>
            <a:cxnLst/>
            <a:rect l="l" t="t" r="r" b="b"/>
            <a:pathLst>
              <a:path w="2013911" h="2013911">
                <a:moveTo>
                  <a:pt x="0" y="0"/>
                </a:moveTo>
                <a:lnTo>
                  <a:pt x="2013911" y="0"/>
                </a:lnTo>
                <a:lnTo>
                  <a:pt x="2013911" y="2013911"/>
                </a:lnTo>
                <a:lnTo>
                  <a:pt x="0" y="2013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8915400" y="876300"/>
            <a:ext cx="7850029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FFFFFF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GET IN TOUCH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50980" y="2952457"/>
            <a:ext cx="682142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40"/>
              </a:lnSpc>
            </a:pPr>
            <a:r>
              <a:rPr lang="en-US" sz="7100" dirty="0">
                <a:solidFill>
                  <a:srgbClr val="FFFFFF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Chad Robinson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819524" y="5326532"/>
            <a:ext cx="8905875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40"/>
              </a:lnSpc>
            </a:pPr>
            <a:r>
              <a:rPr lang="en-US" sz="7100" dirty="0">
                <a:solidFill>
                  <a:srgbClr val="FFFFFF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crobinson@fbd.org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819525" y="7998348"/>
            <a:ext cx="5732026" cy="1210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40"/>
              </a:lnSpc>
            </a:pPr>
            <a:r>
              <a:rPr lang="en-US" sz="7100">
                <a:solidFill>
                  <a:srgbClr val="FFFFFF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www.fbd.org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24693" y="0"/>
            <a:ext cx="5484582" cy="10287000"/>
          </a:xfrm>
          <a:custGeom>
            <a:avLst/>
            <a:gdLst/>
            <a:ahLst/>
            <a:cxnLst/>
            <a:rect l="l" t="t" r="r" b="b"/>
            <a:pathLst>
              <a:path w="5484582" h="10287000">
                <a:moveTo>
                  <a:pt x="0" y="0"/>
                </a:moveTo>
                <a:lnTo>
                  <a:pt x="5484582" y="0"/>
                </a:lnTo>
                <a:lnTo>
                  <a:pt x="548458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694" r="-83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 rot="-5400000">
            <a:off x="-1576694" y="3861448"/>
            <a:ext cx="5163164" cy="1542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2"/>
              </a:lnSpc>
            </a:pPr>
            <a:r>
              <a:rPr lang="en-US" sz="4724" spc="236">
                <a:solidFill>
                  <a:srgbClr val="0C4C36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WHAT IS FOOD INSECURITY?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9144000" y="6340631"/>
            <a:ext cx="6652724" cy="3659204"/>
            <a:chOff x="0" y="0"/>
            <a:chExt cx="8870299" cy="4878939"/>
          </a:xfrm>
        </p:grpSpPr>
        <p:sp>
          <p:nvSpPr>
            <p:cNvPr id="5" name="TextBox 5"/>
            <p:cNvSpPr txBox="1"/>
            <p:nvPr/>
          </p:nvSpPr>
          <p:spPr>
            <a:xfrm>
              <a:off x="0" y="-57150"/>
              <a:ext cx="8870299" cy="744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82"/>
                </a:lnSpc>
              </a:pPr>
              <a:r>
                <a:rPr lang="en-US" sz="3416" spc="170">
                  <a:solidFill>
                    <a:srgbClr val="0C4C36"/>
                  </a:solidFill>
                  <a:latin typeface="Century Gothic 1"/>
                  <a:ea typeface="Century Gothic 1"/>
                  <a:cs typeface="Century Gothic 1"/>
                  <a:sym typeface="Century Gothic 1"/>
                </a:rPr>
                <a:t>FOOD INSECURITY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232847"/>
              <a:ext cx="8846447" cy="36460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92"/>
                </a:lnSpc>
              </a:pPr>
              <a:r>
                <a:rPr lang="en-US" sz="2928" spc="29">
                  <a:solidFill>
                    <a:srgbClr val="0C4C36"/>
                  </a:solidFill>
                  <a:latin typeface="Century Gothic 2"/>
                  <a:ea typeface="Century Gothic 2"/>
                  <a:cs typeface="Century Gothic 2"/>
                  <a:sym typeface="Century Gothic 2"/>
                </a:rPr>
                <a:t>Food insecurity is “the lack of available financial resources for nutritionally adequate food at the household level.”</a:t>
              </a:r>
            </a:p>
            <a:p>
              <a:pPr marL="0" lvl="0" indent="0" algn="l">
                <a:lnSpc>
                  <a:spcPts val="4392"/>
                </a:lnSpc>
              </a:pPr>
              <a:endParaRPr lang="en-US" sz="2928" spc="29">
                <a:solidFill>
                  <a:srgbClr val="0C4C36"/>
                </a:solidFill>
                <a:latin typeface="Century Gothic 2"/>
                <a:ea typeface="Century Gothic 2"/>
                <a:cs typeface="Century Gothic 2"/>
                <a:sym typeface="Century Gothic 2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144000" y="3692096"/>
            <a:ext cx="6652724" cy="3101409"/>
            <a:chOff x="0" y="0"/>
            <a:chExt cx="8870299" cy="4135212"/>
          </a:xfrm>
        </p:grpSpPr>
        <p:sp>
          <p:nvSpPr>
            <p:cNvPr id="8" name="TextBox 8"/>
            <p:cNvSpPr txBox="1"/>
            <p:nvPr/>
          </p:nvSpPr>
          <p:spPr>
            <a:xfrm>
              <a:off x="0" y="-57150"/>
              <a:ext cx="8870299" cy="744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82"/>
                </a:lnSpc>
              </a:pPr>
              <a:r>
                <a:rPr lang="en-US" sz="3416" spc="170">
                  <a:solidFill>
                    <a:srgbClr val="0C4C36"/>
                  </a:solidFill>
                  <a:latin typeface="Century Gothic 1"/>
                  <a:ea typeface="Century Gothic 1"/>
                  <a:cs typeface="Century Gothic 1"/>
                  <a:sym typeface="Century Gothic 1"/>
                </a:rPr>
                <a:t>HUNGER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232847"/>
              <a:ext cx="8846447" cy="29023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92"/>
                </a:lnSpc>
              </a:pPr>
              <a:r>
                <a:rPr lang="en-US" sz="2928" spc="29">
                  <a:solidFill>
                    <a:srgbClr val="000000"/>
                  </a:solidFill>
                  <a:latin typeface="Century Gothic 2"/>
                  <a:ea typeface="Century Gothic 2"/>
                  <a:cs typeface="Century Gothic 2"/>
                  <a:sym typeface="Century Gothic 2"/>
                </a:rPr>
                <a:t>Hunger is a “personal, physical sensation of discomfort.”</a:t>
              </a:r>
            </a:p>
            <a:p>
              <a:pPr algn="l">
                <a:lnSpc>
                  <a:spcPts val="4392"/>
                </a:lnSpc>
              </a:pPr>
              <a:endParaRPr lang="en-US" sz="2928" spc="2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endParaRPr>
            </a:p>
            <a:p>
              <a:pPr marL="0" lvl="0" indent="0" algn="l">
                <a:lnSpc>
                  <a:spcPts val="4392"/>
                </a:lnSpc>
              </a:pPr>
              <a:endParaRPr lang="en-US" sz="2928" spc="2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144000" y="590687"/>
            <a:ext cx="6652724" cy="3101409"/>
            <a:chOff x="0" y="0"/>
            <a:chExt cx="8870299" cy="4135212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57150"/>
              <a:ext cx="8870299" cy="744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82"/>
                </a:lnSpc>
              </a:pPr>
              <a:r>
                <a:rPr lang="en-US" sz="3416" spc="170">
                  <a:solidFill>
                    <a:srgbClr val="0C4C36"/>
                  </a:solidFill>
                  <a:latin typeface="Century Gothic 1"/>
                  <a:ea typeface="Century Gothic 1"/>
                  <a:cs typeface="Century Gothic 1"/>
                  <a:sym typeface="Century Gothic 1"/>
                </a:rPr>
                <a:t>FOOD SECURITY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232847"/>
              <a:ext cx="8846447" cy="29023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92"/>
                </a:lnSpc>
              </a:pPr>
              <a:r>
                <a:rPr lang="en-US" sz="2928" spc="29">
                  <a:solidFill>
                    <a:srgbClr val="000000"/>
                  </a:solidFill>
                  <a:latin typeface="Century Gothic 2"/>
                  <a:ea typeface="Century Gothic 2"/>
                  <a:cs typeface="Century Gothic 2"/>
                  <a:sym typeface="Century Gothic 2"/>
                </a:rPr>
                <a:t>Access by all people at all times to enough food for an active, healthy life</a:t>
              </a:r>
            </a:p>
            <a:p>
              <a:pPr marL="0" lvl="0" indent="0" algn="l">
                <a:lnSpc>
                  <a:spcPts val="4392"/>
                </a:lnSpc>
              </a:pPr>
              <a:endParaRPr lang="en-US" sz="2928" spc="29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4C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01879" y="4813578"/>
            <a:ext cx="17172237" cy="5020237"/>
          </a:xfrm>
          <a:prstGeom prst="rect">
            <a:avLst/>
          </a:prstGeom>
          <a:solidFill>
            <a:srgbClr val="FFB200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501879" y="453185"/>
            <a:ext cx="17172237" cy="4822564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526573" y="1808594"/>
            <a:ext cx="13215206" cy="858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44"/>
              </a:lnSpc>
            </a:pPr>
            <a:r>
              <a:rPr lang="en-US" sz="4960" spc="148">
                <a:solidFill>
                  <a:srgbClr val="000000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WHO IS FOOD INSECURE?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682279" y="3478068"/>
            <a:ext cx="2819271" cy="2819260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976" r="-2497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294226" y="6575783"/>
            <a:ext cx="3595377" cy="434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7"/>
              </a:lnSpc>
            </a:pPr>
            <a:r>
              <a:rPr lang="en-US" sz="2822" spc="183">
                <a:solidFill>
                  <a:srgbClr val="FFFFFF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SENIORS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486072" y="7010257"/>
            <a:ext cx="3152930" cy="373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5"/>
              </a:lnSpc>
            </a:pPr>
            <a:endParaRPr/>
          </a:p>
        </p:txBody>
      </p:sp>
      <p:grpSp>
        <p:nvGrpSpPr>
          <p:cNvPr id="9" name="Group 9"/>
          <p:cNvGrpSpPr/>
          <p:nvPr/>
        </p:nvGrpSpPr>
        <p:grpSpPr>
          <a:xfrm>
            <a:off x="7336487" y="3476238"/>
            <a:ext cx="2819271" cy="2819260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567535" y="6486859"/>
            <a:ext cx="3152930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5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6948435" y="6575783"/>
            <a:ext cx="3595377" cy="434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7"/>
              </a:lnSpc>
            </a:pPr>
            <a:r>
              <a:rPr lang="en-US" sz="2822" spc="183">
                <a:solidFill>
                  <a:srgbClr val="FFFFFF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CHILDREN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1990696" y="3478068"/>
            <a:ext cx="2819271" cy="2819260"/>
            <a:chOff x="0" y="0"/>
            <a:chExt cx="6350000" cy="634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5009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1602643" y="6575783"/>
            <a:ext cx="3595377" cy="434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7"/>
              </a:lnSpc>
            </a:pPr>
            <a:r>
              <a:rPr lang="en-US" sz="2822" spc="183">
                <a:solidFill>
                  <a:srgbClr val="FFFFFF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WORKING POOR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648997" y="7010257"/>
            <a:ext cx="3152930" cy="373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5"/>
              </a:lnSpc>
            </a:pPr>
            <a:endParaRPr/>
          </a:p>
        </p:txBody>
      </p:sp>
      <p:sp>
        <p:nvSpPr>
          <p:cNvPr id="17" name="TextBox 17"/>
          <p:cNvSpPr txBox="1"/>
          <p:nvPr/>
        </p:nvSpPr>
        <p:spPr>
          <a:xfrm>
            <a:off x="3055671" y="7809693"/>
            <a:ext cx="11754296" cy="1649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3"/>
              </a:lnSpc>
            </a:pPr>
            <a:r>
              <a:rPr lang="en-US" sz="3506" spc="227">
                <a:solidFill>
                  <a:srgbClr val="FFFFFF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AND MANY OTHERS... FAR TOO MANY DELAWAREANS ARE ONE PAYCHECK AWAY FROM NEEDING THE SERVICES OF THE FOOD BANK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4C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7493" y="3320257"/>
            <a:ext cx="9813313" cy="5622605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77493" y="934418"/>
            <a:ext cx="10342636" cy="1941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68"/>
              </a:lnSpc>
            </a:pPr>
            <a:r>
              <a:rPr lang="en-US" sz="5975" spc="298">
                <a:solidFill>
                  <a:srgbClr val="FFFFFF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SOME CHALLENGES OUR NEIGHBORS EXPERIENCE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2257707" y="1050601"/>
            <a:ext cx="5001593" cy="8185798"/>
            <a:chOff x="0" y="0"/>
            <a:chExt cx="6668791" cy="10914397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t="1683" b="1683"/>
            <a:stretch>
              <a:fillRect/>
            </a:stretch>
          </p:blipFill>
          <p:spPr>
            <a:xfrm>
              <a:off x="0" y="0"/>
              <a:ext cx="6668791" cy="54571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4174" r="4174"/>
            <a:stretch>
              <a:fillRect/>
            </a:stretch>
          </p:blipFill>
          <p:spPr>
            <a:xfrm>
              <a:off x="0" y="5457199"/>
              <a:ext cx="6668791" cy="5457199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984007" y="3559940"/>
            <a:ext cx="8454095" cy="5887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04201" lvl="1" indent="-402100" algn="l">
              <a:lnSpc>
                <a:spcPts val="5214"/>
              </a:lnSpc>
              <a:buFont typeface="Arial"/>
              <a:buChar char="•"/>
            </a:pPr>
            <a:r>
              <a:rPr lang="en-US" sz="3724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High cost of childcare</a:t>
            </a:r>
          </a:p>
          <a:p>
            <a:pPr algn="l">
              <a:lnSpc>
                <a:spcPts val="5214"/>
              </a:lnSpc>
            </a:pPr>
            <a:endParaRPr lang="en-US" sz="3724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marL="804201" lvl="1" indent="-402100" algn="l">
              <a:lnSpc>
                <a:spcPts val="5214"/>
              </a:lnSpc>
              <a:buFont typeface="Arial"/>
              <a:buChar char="•"/>
            </a:pPr>
            <a:r>
              <a:rPr lang="en-US" sz="3724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Inflation = high costs across the board, especially groceries </a:t>
            </a:r>
          </a:p>
          <a:p>
            <a:pPr algn="l">
              <a:lnSpc>
                <a:spcPts val="5214"/>
              </a:lnSpc>
            </a:pPr>
            <a:endParaRPr lang="en-US" sz="3724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marL="804201" lvl="1" indent="-402100" algn="l">
              <a:lnSpc>
                <a:spcPts val="5214"/>
              </a:lnSpc>
              <a:buFont typeface="Arial"/>
              <a:buChar char="•"/>
            </a:pPr>
            <a:r>
              <a:rPr lang="en-US" sz="3724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Lack of affordable housing</a:t>
            </a:r>
          </a:p>
          <a:p>
            <a:pPr algn="l">
              <a:lnSpc>
                <a:spcPts val="5214"/>
              </a:lnSpc>
            </a:pPr>
            <a:endParaRPr lang="en-US" sz="3724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marL="804201" lvl="1" indent="-402100" algn="l">
              <a:lnSpc>
                <a:spcPts val="5214"/>
              </a:lnSpc>
              <a:buFont typeface="Arial"/>
              <a:buChar char="•"/>
            </a:pPr>
            <a:r>
              <a:rPr lang="en-US" sz="3724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Medical expenses </a:t>
            </a:r>
          </a:p>
          <a:p>
            <a:pPr algn="l">
              <a:lnSpc>
                <a:spcPts val="5214"/>
              </a:lnSpc>
            </a:pPr>
            <a:endParaRPr lang="en-US" sz="3724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4C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77493" y="3320257"/>
            <a:ext cx="9813313" cy="632290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77493" y="934418"/>
            <a:ext cx="9183333" cy="1941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68"/>
              </a:lnSpc>
            </a:pPr>
            <a:r>
              <a:rPr lang="en-US" sz="5975" spc="298">
                <a:solidFill>
                  <a:srgbClr val="FFFFFF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HOW DO WE MEET THE DEMAND?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1074447" y="1072502"/>
            <a:ext cx="6851330" cy="8185798"/>
            <a:chOff x="0" y="0"/>
            <a:chExt cx="9135107" cy="10914397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t="10174" b="10174"/>
            <a:stretch>
              <a:fillRect/>
            </a:stretch>
          </p:blipFill>
          <p:spPr>
            <a:xfrm>
              <a:off x="0" y="0"/>
              <a:ext cx="9135107" cy="54571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6148" r="6148"/>
            <a:stretch>
              <a:fillRect/>
            </a:stretch>
          </p:blipFill>
          <p:spPr>
            <a:xfrm>
              <a:off x="0" y="5457199"/>
              <a:ext cx="9135107" cy="5457199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984007" y="3531365"/>
            <a:ext cx="8454095" cy="5638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6916" lvl="1" indent="-488458" algn="l">
              <a:lnSpc>
                <a:spcPts val="6334"/>
              </a:lnSpc>
              <a:buFont typeface="Arial"/>
              <a:buChar char="•"/>
            </a:pPr>
            <a:r>
              <a:rPr lang="en-US" sz="4524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Large facilities enabled us to distribute 19.5 million meals last year and change many lives </a:t>
            </a:r>
          </a:p>
          <a:p>
            <a:pPr algn="l">
              <a:lnSpc>
                <a:spcPts val="3394"/>
              </a:lnSpc>
            </a:pPr>
            <a:endParaRPr lang="en-US" sz="4524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marL="976916" lvl="1" indent="-488458" algn="l">
              <a:lnSpc>
                <a:spcPts val="6334"/>
              </a:lnSpc>
              <a:buFont typeface="Arial"/>
              <a:buChar char="•"/>
            </a:pPr>
            <a:r>
              <a:rPr lang="en-US" sz="4524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Partnerships </a:t>
            </a:r>
          </a:p>
          <a:p>
            <a:pPr algn="l">
              <a:lnSpc>
                <a:spcPts val="3388"/>
              </a:lnSpc>
            </a:pPr>
            <a:endParaRPr lang="en-US" sz="4524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  <a:p>
            <a:pPr marL="976916" lvl="1" indent="-488458" algn="l">
              <a:lnSpc>
                <a:spcPts val="6334"/>
              </a:lnSpc>
              <a:buFont typeface="Arial"/>
              <a:buChar char="•"/>
            </a:pPr>
            <a:r>
              <a:rPr lang="en-US" sz="4524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Generous community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243484" y="3796951"/>
            <a:ext cx="3929062" cy="1170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Newark facility:</a:t>
            </a:r>
          </a:p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80,000-square-feet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243484" y="5470685"/>
            <a:ext cx="3929062" cy="1170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1C2529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Milford facility:</a:t>
            </a:r>
          </a:p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1C2529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70,000-square-feet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78604" y="4198751"/>
            <a:ext cx="3022723" cy="2839562"/>
            <a:chOff x="0" y="0"/>
            <a:chExt cx="4030298" cy="3786083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4030298" cy="3366351"/>
            </a:xfrm>
            <a:prstGeom prst="rect">
              <a:avLst/>
            </a:prstGeom>
            <a:solidFill>
              <a:srgbClr val="0C4C36"/>
            </a:solid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4"/>
            <p:cNvGrpSpPr/>
            <p:nvPr/>
          </p:nvGrpSpPr>
          <p:grpSpPr>
            <a:xfrm rot="-2700000">
              <a:off x="1699945" y="3025974"/>
              <a:ext cx="630408" cy="629400"/>
              <a:chOff x="0" y="0"/>
              <a:chExt cx="6350000" cy="633984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C3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553117" y="642151"/>
              <a:ext cx="2924063" cy="1959122"/>
            </a:xfrm>
            <a:custGeom>
              <a:avLst/>
              <a:gdLst/>
              <a:ahLst/>
              <a:cxnLst/>
              <a:rect l="l" t="t" r="r" b="b"/>
              <a:pathLst>
                <a:path w="2924063" h="1959122">
                  <a:moveTo>
                    <a:pt x="0" y="0"/>
                  </a:moveTo>
                  <a:lnTo>
                    <a:pt x="2924063" y="0"/>
                  </a:lnTo>
                  <a:lnTo>
                    <a:pt x="2924063" y="1959122"/>
                  </a:lnTo>
                  <a:lnTo>
                    <a:pt x="0" y="1959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AutoShape 7"/>
          <p:cNvSpPr/>
          <p:nvPr/>
        </p:nvSpPr>
        <p:spPr>
          <a:xfrm>
            <a:off x="4680854" y="4198751"/>
            <a:ext cx="3022723" cy="2524763"/>
          </a:xfrm>
          <a:prstGeom prst="rect">
            <a:avLst/>
          </a:prstGeom>
          <a:solidFill>
            <a:srgbClr val="0C4C36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 rot="-2700000">
            <a:off x="5955813" y="6468232"/>
            <a:ext cx="472806" cy="472050"/>
            <a:chOff x="0" y="0"/>
            <a:chExt cx="6350000" cy="63398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4C3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5049861" y="4338984"/>
            <a:ext cx="2298405" cy="2031216"/>
          </a:xfrm>
          <a:custGeom>
            <a:avLst/>
            <a:gdLst/>
            <a:ahLst/>
            <a:cxnLst/>
            <a:rect l="l" t="t" r="r" b="b"/>
            <a:pathLst>
              <a:path w="2298405" h="2031216">
                <a:moveTo>
                  <a:pt x="0" y="0"/>
                </a:moveTo>
                <a:lnTo>
                  <a:pt x="2298405" y="0"/>
                </a:lnTo>
                <a:lnTo>
                  <a:pt x="2298405" y="2031215"/>
                </a:lnTo>
                <a:lnTo>
                  <a:pt x="0" y="20312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1852667" y="874199"/>
            <a:ext cx="4134325" cy="4134309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16666" r="-1666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378604" y="7551881"/>
            <a:ext cx="3009027" cy="1706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7"/>
              </a:lnSpc>
            </a:pPr>
            <a:r>
              <a:rPr lang="en-US" sz="3038" spc="30">
                <a:solidFill>
                  <a:srgbClr val="0C4C36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FOOD DISTRIBUTION</a:t>
            </a:r>
          </a:p>
          <a:p>
            <a:pPr algn="ctr">
              <a:lnSpc>
                <a:spcPts val="4557"/>
              </a:lnSpc>
            </a:pPr>
            <a:r>
              <a:rPr lang="en-US" sz="3038" spc="30">
                <a:solidFill>
                  <a:srgbClr val="0C4C36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PROGRAMS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78604" y="1527068"/>
            <a:ext cx="11309206" cy="1757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74"/>
              </a:lnSpc>
            </a:pPr>
            <a:r>
              <a:rPr lang="en-US" sz="5364" spc="268">
                <a:solidFill>
                  <a:srgbClr val="0C4C36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FOOD FOR TODAY...</a:t>
            </a:r>
          </a:p>
          <a:p>
            <a:pPr algn="l">
              <a:lnSpc>
                <a:spcPts val="6974"/>
              </a:lnSpc>
            </a:pPr>
            <a:r>
              <a:rPr lang="en-US" sz="5364" spc="268">
                <a:solidFill>
                  <a:srgbClr val="0C4C36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FOOD FOR TOMORROW...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694550" y="7551881"/>
            <a:ext cx="3009027" cy="2285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7"/>
              </a:lnSpc>
            </a:pPr>
            <a:r>
              <a:rPr lang="en-US" sz="3038" spc="30">
                <a:solidFill>
                  <a:srgbClr val="0C4C36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WORKFORCE &amp; COMMUNITY DEVELOPMENT</a:t>
            </a:r>
          </a:p>
          <a:p>
            <a:pPr algn="ctr">
              <a:lnSpc>
                <a:spcPts val="4557"/>
              </a:lnSpc>
            </a:pPr>
            <a:r>
              <a:rPr lang="en-US" sz="3038" spc="30">
                <a:solidFill>
                  <a:srgbClr val="0C4C36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PROGRAMS</a:t>
            </a:r>
          </a:p>
        </p:txBody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1852667" y="5278492"/>
            <a:ext cx="4134325" cy="4134309"/>
            <a:chOff x="0" y="0"/>
            <a:chExt cx="6350000" cy="634997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t="-16666" b="-1666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4C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33741" y="1028700"/>
            <a:ext cx="3792320" cy="379232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16679" r="-1667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233741" y="5448664"/>
            <a:ext cx="3792320" cy="379232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t="-49923" b="-6644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668524" y="1028700"/>
            <a:ext cx="3792320" cy="379232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4"/>
              <a:stretch>
                <a:fillRect l="-16679" r="-1667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668524" y="5428678"/>
            <a:ext cx="3792320" cy="379232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5"/>
              <a:stretch>
                <a:fillRect l="-16679" r="-1667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198138" y="1028700"/>
            <a:ext cx="3792320" cy="379232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t="-16653" b="-1665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198138" y="5428678"/>
            <a:ext cx="3792320" cy="379232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7"/>
              <a:stretch>
                <a:fillRect l="-16680" r="-1668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4"/>
          <p:cNvSpPr txBox="1"/>
          <p:nvPr/>
        </p:nvSpPr>
        <p:spPr>
          <a:xfrm rot="5400000">
            <a:off x="12489691" y="4672980"/>
            <a:ext cx="8167196" cy="1003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88"/>
              </a:lnSpc>
            </a:pPr>
            <a:r>
              <a:rPr lang="en-US" sz="6221" spc="311">
                <a:solidFill>
                  <a:srgbClr val="FFFFFF"/>
                </a:solidFill>
                <a:latin typeface="Century Gothic 1"/>
                <a:ea typeface="Century Gothic 1"/>
                <a:cs typeface="Century Gothic 1"/>
                <a:sym typeface="Century Gothic 1"/>
              </a:rPr>
              <a:t>FOOD FOR TODAY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1066</Words>
  <Application>Microsoft Office PowerPoint</Application>
  <PresentationFormat>Custom</PresentationFormat>
  <Paragraphs>285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Century Gothic 1</vt:lpstr>
      <vt:lpstr>Century Gothic 2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NEO Organizational PowerPoint</dc:title>
  <dc:creator>Chad Robinson</dc:creator>
  <cp:lastModifiedBy>Chad Robinson</cp:lastModifiedBy>
  <cp:revision>2</cp:revision>
  <dcterms:created xsi:type="dcterms:W3CDTF">2006-08-16T00:00:00Z</dcterms:created>
  <dcterms:modified xsi:type="dcterms:W3CDTF">2025-02-14T21:39:07Z</dcterms:modified>
  <dc:identifier>DAGFODtG8Nk</dc:identifier>
</cp:coreProperties>
</file>